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306" r:id="rId6"/>
    <p:sldId id="300" r:id="rId7"/>
    <p:sldId id="318" r:id="rId8"/>
    <p:sldId id="260" r:id="rId9"/>
    <p:sldId id="261" r:id="rId10"/>
    <p:sldId id="262" r:id="rId11"/>
    <p:sldId id="263" r:id="rId12"/>
    <p:sldId id="264" r:id="rId13"/>
    <p:sldId id="302" r:id="rId14"/>
    <p:sldId id="303" r:id="rId15"/>
    <p:sldId id="283" r:id="rId16"/>
    <p:sldId id="304" r:id="rId17"/>
    <p:sldId id="292" r:id="rId18"/>
    <p:sldId id="271" r:id="rId19"/>
    <p:sldId id="272" r:id="rId20"/>
    <p:sldId id="273" r:id="rId21"/>
    <p:sldId id="267" r:id="rId22"/>
    <p:sldId id="268" r:id="rId23"/>
    <p:sldId id="274" r:id="rId24"/>
    <p:sldId id="308" r:id="rId25"/>
    <p:sldId id="310" r:id="rId26"/>
    <p:sldId id="309" r:id="rId27"/>
    <p:sldId id="313" r:id="rId28"/>
    <p:sldId id="314" r:id="rId29"/>
    <p:sldId id="323" r:id="rId30"/>
    <p:sldId id="320" r:id="rId31"/>
    <p:sldId id="321" r:id="rId32"/>
    <p:sldId id="311" r:id="rId33"/>
    <p:sldId id="291" r:id="rId34"/>
    <p:sldId id="324" r:id="rId35"/>
    <p:sldId id="325" r:id="rId36"/>
    <p:sldId id="312" r:id="rId37"/>
    <p:sldId id="317" r:id="rId38"/>
    <p:sldId id="293" r:id="rId39"/>
    <p:sldId id="269" r:id="rId40"/>
    <p:sldId id="322" r:id="rId41"/>
    <p:sldId id="30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rel Attali" initials="SA" lastIdx="3" clrIdx="0">
    <p:extLst>
      <p:ext uri="{19B8F6BF-5375-455C-9EA6-DF929625EA0E}">
        <p15:presenceInfo xmlns:p15="http://schemas.microsoft.com/office/powerpoint/2012/main" userId="88af25c44d9c2b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30" d="100"/>
          <a:sy n="30" d="100"/>
        </p:scale>
        <p:origin x="84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6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27T10:42:05.636" idx="2">
    <p:pos x="106" y="106"/>
    <p:text>With Breadth First Search and Dijkstra’s Algorithm, the frontier expands in all directions. This is a reasonable choice if you’re trying to find a path to all locations or to many locations. However, a common case is to find a path to only one location. Let’s make the frontier expand towards the goal more than it expands in other directions.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27T16:12:52.339" idx="3">
    <p:pos x="10" y="10"/>
    <p:text>The basic idea is that a worst case operation can alter the state in such a way that the worst case cannot occur again for a long time, thus "amortizing" its cost.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C3FC7-6FCB-4178-A951-38371F565570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B0B13-C274-4AA6-AD95-22BC013F1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6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B0B13-C274-4AA6-AD95-22BC013F10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19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F68F-FDA6-4A86-BA66-132500520DF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7601-66E8-4BD8-8F94-9D74A1DE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92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F68F-FDA6-4A86-BA66-132500520DF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7601-66E8-4BD8-8F94-9D74A1DE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2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F68F-FDA6-4A86-BA66-132500520DF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7601-66E8-4BD8-8F94-9D74A1DE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F68F-FDA6-4A86-BA66-132500520DF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7601-66E8-4BD8-8F94-9D74A1DE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5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F68F-FDA6-4A86-BA66-132500520DF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7601-66E8-4BD8-8F94-9D74A1DE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04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F68F-FDA6-4A86-BA66-132500520DF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7601-66E8-4BD8-8F94-9D74A1DE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49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F68F-FDA6-4A86-BA66-132500520DF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7601-66E8-4BD8-8F94-9D74A1DE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38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F68F-FDA6-4A86-BA66-132500520DF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7601-66E8-4BD8-8F94-9D74A1DE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00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F68F-FDA6-4A86-BA66-132500520DF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7601-66E8-4BD8-8F94-9D74A1DE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F68F-FDA6-4A86-BA66-132500520DF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7601-66E8-4BD8-8F94-9D74A1DE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47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F68F-FDA6-4A86-BA66-132500520DF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7601-66E8-4BD8-8F94-9D74A1DE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63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68F-FDA6-4A86-BA66-132500520DF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A7601-66E8-4BD8-8F94-9D74A1DE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41.png"/><Relationship Id="rId7" Type="http://schemas.openxmlformats.org/officeDocument/2006/relationships/image" Target="../media/image330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1.png"/><Relationship Id="rId4" Type="http://schemas.openxmlformats.org/officeDocument/2006/relationships/image" Target="../media/image3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1.png"/><Relationship Id="rId4" Type="http://schemas.openxmlformats.org/officeDocument/2006/relationships/image" Target="../media/image300.png"/><Relationship Id="rId9" Type="http://schemas.openxmlformats.org/officeDocument/2006/relationships/image" Target="../media/image2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0.png"/><Relationship Id="rId4" Type="http://schemas.openxmlformats.org/officeDocument/2006/relationships/image" Target="../media/image4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MAZES AND SHORTEST PATH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Shirel Attali</a:t>
            </a:r>
          </a:p>
          <a:p>
            <a:r>
              <a:rPr lang="en-US" dirty="0"/>
              <a:t>Algorithm developer</a:t>
            </a:r>
          </a:p>
          <a:p>
            <a:r>
              <a:rPr lang="en-US" dirty="0"/>
              <a:t>7/2017</a:t>
            </a:r>
          </a:p>
        </p:txBody>
      </p:sp>
    </p:spTree>
    <p:extLst>
      <p:ext uri="{BB962C8B-B14F-4D97-AF65-F5344CB8AC3E}">
        <p14:creationId xmlns:p14="http://schemas.microsoft.com/office/powerpoint/2010/main" val="81594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Early exit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18" t="35856" r="54613" b="22983"/>
          <a:stretch/>
        </p:blipFill>
        <p:spPr>
          <a:xfrm>
            <a:off x="774798" y="1690688"/>
            <a:ext cx="5934982" cy="3760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332" t="35979" r="38265" b="21169"/>
          <a:stretch/>
        </p:blipFill>
        <p:spPr>
          <a:xfrm>
            <a:off x="6177435" y="2282342"/>
            <a:ext cx="5465460" cy="26665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1542" y="1913010"/>
            <a:ext cx="2135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Without early exit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32464" y="1913010"/>
            <a:ext cx="1710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With early exit</a:t>
            </a:r>
          </a:p>
        </p:txBody>
      </p:sp>
    </p:spTree>
    <p:extLst>
      <p:ext uri="{BB962C8B-B14F-4D97-AF65-F5344CB8AC3E}">
        <p14:creationId xmlns:p14="http://schemas.microsoft.com/office/powerpoint/2010/main" val="29952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Movement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86275"/>
          </a:xfrm>
        </p:spPr>
        <p:txBody>
          <a:bodyPr/>
          <a:lstStyle/>
          <a:p>
            <a:r>
              <a:rPr lang="en-US" dirty="0"/>
              <a:t>So far we’ve made step have the same “cost”.</a:t>
            </a:r>
          </a:p>
          <a:p>
            <a:r>
              <a:rPr lang="en-US" dirty="0"/>
              <a:t>In some pathfinding scenarios there are different costs for different types of movement.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061" t="24265" r="37504" b="29486"/>
          <a:stretch/>
        </p:blipFill>
        <p:spPr>
          <a:xfrm>
            <a:off x="1675181" y="3429696"/>
            <a:ext cx="7678224" cy="33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0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DIJKSTRA’S ALGORITHM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35" t="22601" r="39629" b="23098"/>
          <a:stretch/>
        </p:blipFill>
        <p:spPr>
          <a:xfrm>
            <a:off x="186767" y="1613439"/>
            <a:ext cx="8025820" cy="49190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85430" y="1681389"/>
            <a:ext cx="6819803" cy="2742611"/>
            <a:chOff x="5372197" y="1725784"/>
            <a:chExt cx="6819803" cy="2742611"/>
          </a:xfrm>
        </p:grpSpPr>
        <p:grpSp>
          <p:nvGrpSpPr>
            <p:cNvPr id="29" name="Group 28"/>
            <p:cNvGrpSpPr/>
            <p:nvPr/>
          </p:nvGrpSpPr>
          <p:grpSpPr>
            <a:xfrm>
              <a:off x="5862640" y="1725784"/>
              <a:ext cx="6109672" cy="1800099"/>
              <a:chOff x="5961051" y="1463484"/>
              <a:chExt cx="6109672" cy="1800099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6365900" y="1463484"/>
                <a:ext cx="5704823" cy="1800099"/>
                <a:chOff x="6365900" y="1463484"/>
                <a:chExt cx="5704823" cy="1800099"/>
              </a:xfrm>
            </p:grpSpPr>
            <p:sp>
              <p:nvSpPr>
                <p:cNvPr id="22" name="TextBox 21"/>
                <p:cNvSpPr txBox="1"/>
                <p:nvPr/>
              </p:nvSpPr>
              <p:spPr>
                <a:xfrm>
                  <a:off x="11076924" y="2565312"/>
                  <a:ext cx="9937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current</a:t>
                  </a:r>
                </a:p>
              </p:txBody>
            </p:sp>
            <p:grpSp>
              <p:nvGrpSpPr>
                <p:cNvPr id="27" name="Group 26"/>
                <p:cNvGrpSpPr/>
                <p:nvPr/>
              </p:nvGrpSpPr>
              <p:grpSpPr>
                <a:xfrm>
                  <a:off x="6365900" y="1463484"/>
                  <a:ext cx="5377919" cy="1800099"/>
                  <a:chOff x="6341757" y="1463485"/>
                  <a:chExt cx="5377919" cy="1800099"/>
                </a:xfrm>
              </p:grpSpPr>
              <p:sp>
                <p:nvSpPr>
                  <p:cNvPr id="24" name="Freeform 23"/>
                  <p:cNvSpPr/>
                  <p:nvPr/>
                </p:nvSpPr>
                <p:spPr>
                  <a:xfrm>
                    <a:off x="6456641" y="2320056"/>
                    <a:ext cx="4411457" cy="769291"/>
                  </a:xfrm>
                  <a:custGeom>
                    <a:avLst/>
                    <a:gdLst>
                      <a:gd name="connsiteX0" fmla="*/ 4411457 w 4411457"/>
                      <a:gd name="connsiteY0" fmla="*/ 465025 h 769291"/>
                      <a:gd name="connsiteX1" fmla="*/ 2533796 w 4411457"/>
                      <a:gd name="connsiteY1" fmla="*/ 751211 h 769291"/>
                      <a:gd name="connsiteX2" fmla="*/ 970241 w 4411457"/>
                      <a:gd name="connsiteY2" fmla="*/ 4335 h 769291"/>
                      <a:gd name="connsiteX3" fmla="*/ 0 w 4411457"/>
                      <a:gd name="connsiteY3" fmla="*/ 499926 h 769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11457" h="769291">
                        <a:moveTo>
                          <a:pt x="4411457" y="465025"/>
                        </a:moveTo>
                        <a:cubicBezTo>
                          <a:pt x="3759394" y="646509"/>
                          <a:pt x="3107332" y="827993"/>
                          <a:pt x="2533796" y="751211"/>
                        </a:cubicBezTo>
                        <a:cubicBezTo>
                          <a:pt x="1960260" y="674429"/>
                          <a:pt x="1392540" y="46216"/>
                          <a:pt x="970241" y="4335"/>
                        </a:cubicBezTo>
                        <a:cubicBezTo>
                          <a:pt x="547942" y="-37546"/>
                          <a:pt x="273971" y="231190"/>
                          <a:pt x="0" y="499926"/>
                        </a:cubicBezTo>
                      </a:path>
                    </a:pathLst>
                  </a:cu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cxnSp>
                <p:nvCxnSpPr>
                  <p:cNvPr id="15" name="Straight Connector 14"/>
                  <p:cNvCxnSpPr>
                    <a:stCxn id="3" idx="0"/>
                    <a:endCxn id="5" idx="0"/>
                  </p:cNvCxnSpPr>
                  <p:nvPr/>
                </p:nvCxnSpPr>
                <p:spPr>
                  <a:xfrm flipH="1">
                    <a:off x="10864317" y="1937156"/>
                    <a:ext cx="144547" cy="74153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" name="Oval 2"/>
                  <p:cNvSpPr/>
                  <p:nvPr/>
                </p:nvSpPr>
                <p:spPr>
                  <a:xfrm>
                    <a:off x="10914632" y="1937156"/>
                    <a:ext cx="188464" cy="16752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" name="Oval 4"/>
                  <p:cNvSpPr/>
                  <p:nvPr/>
                </p:nvSpPr>
                <p:spPr>
                  <a:xfrm>
                    <a:off x="10770085" y="2678688"/>
                    <a:ext cx="188464" cy="16752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Freeform 12"/>
                  <p:cNvSpPr/>
                  <p:nvPr/>
                </p:nvSpPr>
                <p:spPr>
                  <a:xfrm>
                    <a:off x="6413010" y="1463485"/>
                    <a:ext cx="4538850" cy="1800099"/>
                  </a:xfrm>
                  <a:custGeom>
                    <a:avLst/>
                    <a:gdLst>
                      <a:gd name="connsiteX0" fmla="*/ 4369576 w 4369576"/>
                      <a:gd name="connsiteY0" fmla="*/ 490958 h 1800099"/>
                      <a:gd name="connsiteX1" fmla="*/ 1430931 w 4369576"/>
                      <a:gd name="connsiteY1" fmla="*/ 65168 h 1800099"/>
                      <a:gd name="connsiteX2" fmla="*/ 1396031 w 4369576"/>
                      <a:gd name="connsiteY2" fmla="*/ 1719465 h 1800099"/>
                      <a:gd name="connsiteX3" fmla="*/ 0 w 4369576"/>
                      <a:gd name="connsiteY3" fmla="*/ 1391397 h 180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9576" h="1800099">
                        <a:moveTo>
                          <a:pt x="4369576" y="490958"/>
                        </a:moveTo>
                        <a:cubicBezTo>
                          <a:pt x="3148049" y="175687"/>
                          <a:pt x="1926522" y="-139583"/>
                          <a:pt x="1430931" y="65168"/>
                        </a:cubicBezTo>
                        <a:cubicBezTo>
                          <a:pt x="935340" y="269919"/>
                          <a:pt x="1634519" y="1498427"/>
                          <a:pt x="1396031" y="1719465"/>
                        </a:cubicBezTo>
                        <a:cubicBezTo>
                          <a:pt x="1157543" y="1940503"/>
                          <a:pt x="578771" y="1665950"/>
                          <a:pt x="0" y="1391397"/>
                        </a:cubicBezTo>
                      </a:path>
                    </a:pathLst>
                  </a:custGeom>
                  <a:noFill/>
                  <a:ln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11103096" y="1821820"/>
                    <a:ext cx="6165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next</a:t>
                    </a:r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6341757" y="2749979"/>
                    <a:ext cx="188464" cy="16752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6" name="TextBox 25"/>
              <p:cNvSpPr txBox="1"/>
              <p:nvPr/>
            </p:nvSpPr>
            <p:spPr>
              <a:xfrm>
                <a:off x="5961051" y="2363534"/>
                <a:ext cx="8096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5372197" y="3720140"/>
                  <a:ext cx="681980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𝑓𝑎𝑟</m:t>
                      </m:r>
                    </m:oMath>
                  </a14:m>
                  <a:r>
                    <a:rPr lang="en-US" dirty="0" smtClean="0"/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𝑐𝑢𝑟𝑟𝑒𝑛𝑡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𝑐𝑢𝑟𝑟𝑒𝑛𝑡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𝑛𝑒𝑥𝑡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𝑓𝑎𝑟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𝑛𝑒𝑥𝑡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197" y="3720140"/>
                  <a:ext cx="6819803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63" t="-2222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773809" y="4191396"/>
                  <a:ext cx="25239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𝒓𝒆𝒍𝒂𝒙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𝒄𝒖𝒓𝒓𝒆𝒏𝒕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𝒏𝒆𝒙𝒕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3809" y="4191396"/>
                  <a:ext cx="2523961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899" t="-2174" r="-314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736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vs DIJKSTRA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621" t="24616" r="37397" b="30307"/>
          <a:stretch/>
        </p:blipFill>
        <p:spPr>
          <a:xfrm>
            <a:off x="1330748" y="1437911"/>
            <a:ext cx="9459478" cy="47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HEURISTIC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BFS and Dijkstra, the frontier expands in all directions </a:t>
            </a:r>
          </a:p>
          <a:p>
            <a:endParaRPr lang="en-US" dirty="0"/>
          </a:p>
          <a:p>
            <a:r>
              <a:rPr lang="en-US" dirty="0"/>
              <a:t>However, a common case is to find a path to only one location </a:t>
            </a:r>
          </a:p>
          <a:p>
            <a:endParaRPr lang="en-US" dirty="0"/>
          </a:p>
          <a:p>
            <a:r>
              <a:rPr lang="en-US" dirty="0"/>
              <a:t>Let’s make the frontier expand towards the goal more than it expands in other directions. </a:t>
            </a:r>
          </a:p>
        </p:txBody>
      </p:sp>
    </p:spTree>
    <p:extLst>
      <p:ext uri="{BB962C8B-B14F-4D97-AF65-F5344CB8AC3E}">
        <p14:creationId xmlns:p14="http://schemas.microsoft.com/office/powerpoint/2010/main" val="31396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</a:t>
            </a: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Estimates the distance between each node and the goal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Should be computationally easy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implementation can vary depending on the properties of the graph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/>
          <a:srcRect l="12768" t="44238" r="56378" b="47570"/>
          <a:stretch/>
        </p:blipFill>
        <p:spPr>
          <a:xfrm>
            <a:off x="1564136" y="4320715"/>
            <a:ext cx="7675206" cy="114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3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FIRST SEARCH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12368" t="29101" r="56177" b="27446"/>
          <a:stretch/>
        </p:blipFill>
        <p:spPr>
          <a:xfrm>
            <a:off x="838200" y="1495245"/>
            <a:ext cx="5633635" cy="437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8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 vs BEST FIRST SEARCH</a:t>
            </a:r>
          </a:p>
        </p:txBody>
      </p:sp>
    </p:spTree>
    <p:extLst>
      <p:ext uri="{BB962C8B-B14F-4D97-AF65-F5344CB8AC3E}">
        <p14:creationId xmlns:p14="http://schemas.microsoft.com/office/powerpoint/2010/main" val="4477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Dijkstra’s 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65" t="19128" r="40250" b="17473"/>
          <a:stretch/>
        </p:blipFill>
        <p:spPr>
          <a:xfrm>
            <a:off x="3174572" y="1401828"/>
            <a:ext cx="5842855" cy="42363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671" y="5702786"/>
            <a:ext cx="10259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ource Sans Pro"/>
              </a:rPr>
              <a:t>the pink square is the starting point, the blue square is the goal, and the teal areas show what areas Dijkstra’s algorithm scanned.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6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464" t="17347" r="39549" b="19610"/>
          <a:stretch/>
        </p:blipFill>
        <p:spPr>
          <a:xfrm>
            <a:off x="3082652" y="1366427"/>
            <a:ext cx="5838130" cy="41416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7938" y="5563892"/>
            <a:ext cx="10887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ource Sans Pro"/>
              </a:rPr>
              <a:t>yellow represents those nodes with a high heuristic value (high cost to get to the goal) and black represents nodes with a low heuristic value (low cost to get to the goal).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95945" y="322047"/>
            <a:ext cx="109495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Best First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2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AGENGDA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Mazes and shortest path</a:t>
            </a:r>
          </a:p>
          <a:p>
            <a:r>
              <a:rPr lang="en-US" dirty="0"/>
              <a:t>Breadth First Search algorithm</a:t>
            </a:r>
          </a:p>
          <a:p>
            <a:r>
              <a:rPr lang="en-US" dirty="0"/>
              <a:t>Dijkstra algorithm</a:t>
            </a:r>
          </a:p>
          <a:p>
            <a:r>
              <a:rPr lang="en-US" dirty="0"/>
              <a:t>Best first search algorithm</a:t>
            </a:r>
          </a:p>
          <a:p>
            <a:r>
              <a:rPr lang="en-US" dirty="0"/>
              <a:t>A* algorithm </a:t>
            </a:r>
          </a:p>
          <a:p>
            <a:r>
              <a:rPr lang="en-US" dirty="0"/>
              <a:t>Performance of A*</a:t>
            </a:r>
          </a:p>
          <a:p>
            <a:r>
              <a:rPr lang="en-US" dirty="0"/>
              <a:t>Summery </a:t>
            </a:r>
          </a:p>
        </p:txBody>
      </p:sp>
    </p:spTree>
    <p:extLst>
      <p:ext uri="{BB962C8B-B14F-4D97-AF65-F5344CB8AC3E}">
        <p14:creationId xmlns:p14="http://schemas.microsoft.com/office/powerpoint/2010/main" val="258613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8645"/>
            <a:ext cx="4572000" cy="9312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 </a:t>
            </a:r>
            <a:r>
              <a:rPr lang="en-US" b="1" dirty="0"/>
              <a:t>Dijkstra’s 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250" t="21863" r="41258" b="18822"/>
          <a:stretch/>
        </p:blipFill>
        <p:spPr>
          <a:xfrm>
            <a:off x="838200" y="2251813"/>
            <a:ext cx="4572000" cy="3281082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12176" t="17317" r="41313" b="23401"/>
          <a:stretch/>
        </p:blipFill>
        <p:spPr>
          <a:xfrm>
            <a:off x="6617776" y="2251813"/>
            <a:ext cx="4572001" cy="32778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617776" y="771498"/>
            <a:ext cx="45720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Best First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91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A* ALGORITHM – 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/>
              <a:t>COMBINE THE BEST OF BOTH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0871"/>
            <a:ext cx="10515600" cy="4351338"/>
          </a:xfrm>
        </p:spPr>
        <p:txBody>
          <a:bodyPr/>
          <a:lstStyle/>
          <a:p>
            <a:r>
              <a:rPr lang="en-US" b="1" i="1" dirty="0"/>
              <a:t>Dijkstra’s Algorithm </a:t>
            </a:r>
            <a:r>
              <a:rPr lang="en-US" dirty="0"/>
              <a:t>works well to find the shortest path, but it wastes time exploring in directions that aren’t promising. </a:t>
            </a:r>
          </a:p>
          <a:p>
            <a:endParaRPr lang="en-US" dirty="0"/>
          </a:p>
          <a:p>
            <a:r>
              <a:rPr lang="en-US" b="1" i="1" dirty="0"/>
              <a:t>(Greedy) Best First Search </a:t>
            </a:r>
            <a:r>
              <a:rPr lang="en-US" dirty="0"/>
              <a:t>explores</a:t>
            </a:r>
            <a:r>
              <a:rPr lang="en-US" b="1" i="1" dirty="0"/>
              <a:t> </a:t>
            </a:r>
            <a:r>
              <a:rPr lang="en-US" dirty="0"/>
              <a:t>in promising directions but it may not find the shortest path.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i="1" dirty="0"/>
              <a:t>A* algorithm </a:t>
            </a:r>
            <a:r>
              <a:rPr lang="en-US" dirty="0"/>
              <a:t>uses </a:t>
            </a:r>
            <a:r>
              <a:rPr lang="en-US" i="1" dirty="0"/>
              <a:t>both</a:t>
            </a:r>
            <a:r>
              <a:rPr lang="en-US" dirty="0"/>
              <a:t> the </a:t>
            </a:r>
            <a:r>
              <a:rPr lang="en-US" b="1" dirty="0">
                <a:solidFill>
                  <a:srgbClr val="FF0000"/>
                </a:solidFill>
              </a:rPr>
              <a:t>actual distance </a:t>
            </a:r>
            <a:r>
              <a:rPr lang="en-US" dirty="0"/>
              <a:t>from the start and the </a:t>
            </a:r>
            <a:r>
              <a:rPr lang="en-US" b="1" dirty="0">
                <a:solidFill>
                  <a:srgbClr val="FF0000"/>
                </a:solidFill>
              </a:rPr>
              <a:t>estimated distance </a:t>
            </a:r>
            <a:r>
              <a:rPr lang="en-US" dirty="0"/>
              <a:t>to the goal.</a:t>
            </a:r>
          </a:p>
        </p:txBody>
      </p:sp>
    </p:spTree>
    <p:extLst>
      <p:ext uri="{BB962C8B-B14F-4D97-AF65-F5344CB8AC3E}">
        <p14:creationId xmlns:p14="http://schemas.microsoft.com/office/powerpoint/2010/main" val="279330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ALGORITHM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63" t="23402" r="41051" b="21925"/>
          <a:stretch/>
        </p:blipFill>
        <p:spPr>
          <a:xfrm>
            <a:off x="838200" y="1690688"/>
            <a:ext cx="7290661" cy="454002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483530" y="2004118"/>
            <a:ext cx="6109672" cy="1800099"/>
            <a:chOff x="5961051" y="1463484"/>
            <a:chExt cx="6109672" cy="1800099"/>
          </a:xfrm>
        </p:grpSpPr>
        <p:grpSp>
          <p:nvGrpSpPr>
            <p:cNvPr id="9" name="Group 8"/>
            <p:cNvGrpSpPr/>
            <p:nvPr/>
          </p:nvGrpSpPr>
          <p:grpSpPr>
            <a:xfrm>
              <a:off x="6365900" y="1463484"/>
              <a:ext cx="5704823" cy="1800099"/>
              <a:chOff x="6365900" y="1463484"/>
              <a:chExt cx="5704823" cy="180009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1076924" y="2565312"/>
                <a:ext cx="993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</a:t>
                </a: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6365900" y="1463484"/>
                <a:ext cx="5377919" cy="1800099"/>
                <a:chOff x="6341757" y="1463485"/>
                <a:chExt cx="5377919" cy="1800099"/>
              </a:xfrm>
            </p:grpSpPr>
            <p:sp>
              <p:nvSpPr>
                <p:cNvPr id="13" name="Freeform 12"/>
                <p:cNvSpPr/>
                <p:nvPr/>
              </p:nvSpPr>
              <p:spPr>
                <a:xfrm>
                  <a:off x="6456641" y="2320056"/>
                  <a:ext cx="4411457" cy="769291"/>
                </a:xfrm>
                <a:custGeom>
                  <a:avLst/>
                  <a:gdLst>
                    <a:gd name="connsiteX0" fmla="*/ 4411457 w 4411457"/>
                    <a:gd name="connsiteY0" fmla="*/ 465025 h 769291"/>
                    <a:gd name="connsiteX1" fmla="*/ 2533796 w 4411457"/>
                    <a:gd name="connsiteY1" fmla="*/ 751211 h 769291"/>
                    <a:gd name="connsiteX2" fmla="*/ 970241 w 4411457"/>
                    <a:gd name="connsiteY2" fmla="*/ 4335 h 769291"/>
                    <a:gd name="connsiteX3" fmla="*/ 0 w 4411457"/>
                    <a:gd name="connsiteY3" fmla="*/ 499926 h 769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11457" h="769291">
                      <a:moveTo>
                        <a:pt x="4411457" y="465025"/>
                      </a:moveTo>
                      <a:cubicBezTo>
                        <a:pt x="3759394" y="646509"/>
                        <a:pt x="3107332" y="827993"/>
                        <a:pt x="2533796" y="751211"/>
                      </a:cubicBezTo>
                      <a:cubicBezTo>
                        <a:pt x="1960260" y="674429"/>
                        <a:pt x="1392540" y="46216"/>
                        <a:pt x="970241" y="4335"/>
                      </a:cubicBezTo>
                      <a:cubicBezTo>
                        <a:pt x="547942" y="-37546"/>
                        <a:pt x="273971" y="231190"/>
                        <a:pt x="0" y="499926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4" name="Straight Connector 13"/>
                <p:cNvCxnSpPr>
                  <a:stCxn id="15" idx="0"/>
                  <a:endCxn id="16" idx="0"/>
                </p:cNvCxnSpPr>
                <p:nvPr/>
              </p:nvCxnSpPr>
              <p:spPr>
                <a:xfrm flipH="1">
                  <a:off x="10864317" y="1937156"/>
                  <a:ext cx="144547" cy="741532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Oval 14"/>
                <p:cNvSpPr/>
                <p:nvPr/>
              </p:nvSpPr>
              <p:spPr>
                <a:xfrm>
                  <a:off x="10914632" y="1937156"/>
                  <a:ext cx="188464" cy="16752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70085" y="2678688"/>
                  <a:ext cx="188464" cy="16752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>
                  <a:off x="6413010" y="1463485"/>
                  <a:ext cx="4538850" cy="1800099"/>
                </a:xfrm>
                <a:custGeom>
                  <a:avLst/>
                  <a:gdLst>
                    <a:gd name="connsiteX0" fmla="*/ 4369576 w 4369576"/>
                    <a:gd name="connsiteY0" fmla="*/ 490958 h 1800099"/>
                    <a:gd name="connsiteX1" fmla="*/ 1430931 w 4369576"/>
                    <a:gd name="connsiteY1" fmla="*/ 65168 h 1800099"/>
                    <a:gd name="connsiteX2" fmla="*/ 1396031 w 4369576"/>
                    <a:gd name="connsiteY2" fmla="*/ 1719465 h 1800099"/>
                    <a:gd name="connsiteX3" fmla="*/ 0 w 4369576"/>
                    <a:gd name="connsiteY3" fmla="*/ 1391397 h 1800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69576" h="1800099">
                      <a:moveTo>
                        <a:pt x="4369576" y="490958"/>
                      </a:moveTo>
                      <a:cubicBezTo>
                        <a:pt x="3148049" y="175687"/>
                        <a:pt x="1926522" y="-139583"/>
                        <a:pt x="1430931" y="65168"/>
                      </a:cubicBezTo>
                      <a:cubicBezTo>
                        <a:pt x="935340" y="269919"/>
                        <a:pt x="1634519" y="1498427"/>
                        <a:pt x="1396031" y="1719465"/>
                      </a:cubicBezTo>
                      <a:cubicBezTo>
                        <a:pt x="1157543" y="1940503"/>
                        <a:pt x="578771" y="1665950"/>
                        <a:pt x="0" y="1391397"/>
                      </a:cubicBezTo>
                    </a:path>
                  </a:pathLst>
                </a:cu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1103096" y="1821820"/>
                  <a:ext cx="6165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next</a:t>
                  </a: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6341757" y="2749979"/>
                  <a:ext cx="188464" cy="16752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5961051" y="2363534"/>
              <a:ext cx="809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</a:t>
              </a:r>
            </a:p>
          </p:txBody>
        </p:sp>
      </p:grpSp>
      <p:cxnSp>
        <p:nvCxnSpPr>
          <p:cNvPr id="21" name="Straight Connector 20"/>
          <p:cNvCxnSpPr>
            <a:stCxn id="15" idx="7"/>
          </p:cNvCxnSpPr>
          <p:nvPr/>
        </p:nvCxnSpPr>
        <p:spPr>
          <a:xfrm flipV="1">
            <a:off x="9622118" y="1385047"/>
            <a:ext cx="1148976" cy="1117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0733866" y="1301285"/>
            <a:ext cx="188464" cy="167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952955" y="1116619"/>
            <a:ext cx="6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20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ALGORITHM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97" t="27825" r="36044" b="8491"/>
          <a:stretch/>
        </p:blipFill>
        <p:spPr>
          <a:xfrm>
            <a:off x="1043072" y="1928747"/>
            <a:ext cx="6077196" cy="4034529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EC0DDFDC-3898-4291-90A5-A3E35F5779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76" t="17317" r="41313" b="23401"/>
          <a:stretch/>
        </p:blipFill>
        <p:spPr>
          <a:xfrm>
            <a:off x="8854539" y="4048968"/>
            <a:ext cx="2670075" cy="1914308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7E3B7983-0FBA-412B-B9E5-68B628EFBF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50" t="21863" r="41258" b="18822"/>
          <a:stretch/>
        </p:blipFill>
        <p:spPr>
          <a:xfrm>
            <a:off x="8854539" y="1911742"/>
            <a:ext cx="2670075" cy="191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6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C21A7B3A-9BE0-45D2-8BF2-D62DF571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A*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xmlns="" id="{E2EBE4F6-6055-454F-825A-D7DD438221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5617" y="1908313"/>
                <a:ext cx="10190922" cy="38431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an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actual cost of an optimal path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𝑠𝑡𝑎𝑟𝑡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an estimate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is the actual cost of an optimal path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𝑡𝑎𝑟𝑔𝑒𝑡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2EBE4F6-6055-454F-825A-D7DD438221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5617" y="1908313"/>
                <a:ext cx="10190922" cy="3843130"/>
              </a:xfrm>
              <a:blipFill rotWithShape="0">
                <a:blip r:embed="rId2"/>
                <a:stretch>
                  <a:fillRect l="-1077" t="-2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588643" y="4891135"/>
            <a:ext cx="8434563" cy="1720615"/>
            <a:chOff x="588643" y="4891135"/>
            <a:chExt cx="8434563" cy="17206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3450987" y="4923885"/>
                  <a:ext cx="3745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0987" y="4923885"/>
                  <a:ext cx="37459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588643" y="4891135"/>
              <a:ext cx="8434563" cy="1720615"/>
              <a:chOff x="614401" y="4815730"/>
              <a:chExt cx="8434563" cy="1720615"/>
            </a:xfrm>
          </p:grpSpPr>
          <p:sp>
            <p:nvSpPr>
              <p:cNvPr id="4" name="Freeform 3"/>
              <p:cNvSpPr/>
              <p:nvPr/>
            </p:nvSpPr>
            <p:spPr>
              <a:xfrm>
                <a:off x="1056068" y="5306096"/>
                <a:ext cx="7173532" cy="1230249"/>
              </a:xfrm>
              <a:custGeom>
                <a:avLst/>
                <a:gdLst>
                  <a:gd name="connsiteX0" fmla="*/ 0 w 6426558"/>
                  <a:gd name="connsiteY0" fmla="*/ 811369 h 1230249"/>
                  <a:gd name="connsiteX1" fmla="*/ 811369 w 6426558"/>
                  <a:gd name="connsiteY1" fmla="*/ 1197735 h 1230249"/>
                  <a:gd name="connsiteX2" fmla="*/ 2266682 w 6426558"/>
                  <a:gd name="connsiteY2" fmla="*/ 64394 h 1230249"/>
                  <a:gd name="connsiteX3" fmla="*/ 4108361 w 6426558"/>
                  <a:gd name="connsiteY3" fmla="*/ 991673 h 1230249"/>
                  <a:gd name="connsiteX4" fmla="*/ 6426558 w 6426558"/>
                  <a:gd name="connsiteY4" fmla="*/ 0 h 1230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26558" h="1230249">
                    <a:moveTo>
                      <a:pt x="0" y="811369"/>
                    </a:moveTo>
                    <a:cubicBezTo>
                      <a:pt x="216794" y="1066800"/>
                      <a:pt x="433589" y="1322231"/>
                      <a:pt x="811369" y="1197735"/>
                    </a:cubicBezTo>
                    <a:cubicBezTo>
                      <a:pt x="1189149" y="1073239"/>
                      <a:pt x="1717183" y="98738"/>
                      <a:pt x="2266682" y="64394"/>
                    </a:cubicBezTo>
                    <a:cubicBezTo>
                      <a:pt x="2816181" y="30050"/>
                      <a:pt x="3415048" y="1002405"/>
                      <a:pt x="4108361" y="991673"/>
                    </a:cubicBezTo>
                    <a:cubicBezTo>
                      <a:pt x="4801674" y="980941"/>
                      <a:pt x="5614116" y="490470"/>
                      <a:pt x="6426558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614401" y="4815730"/>
                <a:ext cx="8434563" cy="1424755"/>
                <a:chOff x="601522" y="4828609"/>
                <a:chExt cx="8434563" cy="1424755"/>
              </a:xfrm>
            </p:grpSpPr>
            <p:sp>
              <p:nvSpPr>
                <p:cNvPr id="5" name="Oval 4"/>
                <p:cNvSpPr/>
                <p:nvPr/>
              </p:nvSpPr>
              <p:spPr>
                <a:xfrm>
                  <a:off x="3503054" y="5280338"/>
                  <a:ext cx="270456" cy="21894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920840" y="6034423"/>
                  <a:ext cx="270456" cy="21894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8104031" y="5196625"/>
                  <a:ext cx="270456" cy="21894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Rectangle 7"/>
                    <p:cNvSpPr/>
                    <p:nvPr/>
                  </p:nvSpPr>
                  <p:spPr>
                    <a:xfrm>
                      <a:off x="1531747" y="5784402"/>
                      <a:ext cx="711220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" name="Rectangle 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1747" y="5784402"/>
                      <a:ext cx="711220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8118013" y="4828609"/>
                      <a:ext cx="918072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𝑡𝑎𝑟𝑔𝑒𝑡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" name="Rectangle 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8013" y="4828609"/>
                      <a:ext cx="918072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98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Rectangle 10"/>
                    <p:cNvSpPr/>
                    <p:nvPr/>
                  </p:nvSpPr>
                  <p:spPr>
                    <a:xfrm>
                      <a:off x="601522" y="5689214"/>
                      <a:ext cx="770596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" name="Rectangle 1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522" y="5689214"/>
                      <a:ext cx="770596" cy="369332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/>
                    <p:cNvSpPr/>
                    <p:nvPr/>
                  </p:nvSpPr>
                  <p:spPr>
                    <a:xfrm>
                      <a:off x="5461880" y="5778310"/>
                      <a:ext cx="698396" cy="37542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" name="Rectangle 1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61880" y="5778310"/>
                      <a:ext cx="698396" cy="375424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817400" y="5099223"/>
                <a:ext cx="1383712" cy="1117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b="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400" y="5099223"/>
                <a:ext cx="1383712" cy="1117037"/>
              </a:xfrm>
              <a:prstGeom prst="rect">
                <a:avLst/>
              </a:prstGeom>
              <a:blipFill rotWithShape="0">
                <a:blip r:embed="rId8"/>
                <a:stretch>
                  <a:fillRect l="-7048" r="-27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68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69F495AA-8F6B-41F0-91B3-47BFDE25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A*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xmlns="" id="{B0516786-D883-4942-8592-AAADAE167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5278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The admissibility assumption: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any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Theorem: </a:t>
                </a:r>
              </a:p>
              <a:p>
                <a:pPr marL="0" indent="0">
                  <a:buNone/>
                </a:pPr>
                <a:r>
                  <a:rPr lang="en-US" dirty="0"/>
                  <a:t>Suppose the admissibility assumption is satisfied,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guaranteed to find an optimal path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𝑠𝑡𝑎𝑟𝑡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𝑡𝑎𝑟𝑔𝑒𝑡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0516786-D883-4942-8592-AAADAE167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52786" cy="4351338"/>
              </a:xfrm>
              <a:blipFill rotWithShape="0">
                <a:blip r:embed="rId2"/>
                <a:stretch>
                  <a:fillRect l="-11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69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A9C42AE2-D88B-48DE-AEF3-74CB1151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xmlns="" id="{20876F01-DDC0-4B38-968B-26A84BBE3E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/>
                  <a:t>lemma: 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for any node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𝑓𝑟𝑜𝑛𝑡𝑖𝑒𝑟</m:t>
                    </m:r>
                  </m:oMath>
                </a14:m>
                <a:r>
                  <a:rPr lang="en-US" sz="2800" dirty="0" smtClean="0"/>
                  <a:t> 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𝑠𝑜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𝑓𝑎𝑟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and for any optimal path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𝑠𝑡𝑎𝑟𝑡</m:t>
                    </m:r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 smtClean="0"/>
                  <a:t>, there </a:t>
                </a:r>
                <a:r>
                  <a:rPr lang="en-US" sz="2800" dirty="0"/>
                  <a:t>exist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𝑓𝑟𝑜𝑛𝑡𝑖𝑒𝑟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800" dirty="0"/>
                  <a:t> with 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he-IL" dirty="0"/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0876F01-DDC0-4B38-968B-26A84BBE3E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1751527" y="4746806"/>
            <a:ext cx="6078828" cy="1125960"/>
          </a:xfrm>
          <a:custGeom>
            <a:avLst/>
            <a:gdLst>
              <a:gd name="connsiteX0" fmla="*/ 0 w 6078828"/>
              <a:gd name="connsiteY0" fmla="*/ 1125960 h 1125960"/>
              <a:gd name="connsiteX1" fmla="*/ 1262129 w 6078828"/>
              <a:gd name="connsiteY1" fmla="*/ 5498 h 1125960"/>
              <a:gd name="connsiteX2" fmla="*/ 3477296 w 6078828"/>
              <a:gd name="connsiteY2" fmla="*/ 675200 h 1125960"/>
              <a:gd name="connsiteX3" fmla="*/ 6078828 w 6078828"/>
              <a:gd name="connsiteY3" fmla="*/ 160045 h 112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8828" h="1125960">
                <a:moveTo>
                  <a:pt x="0" y="1125960"/>
                </a:moveTo>
                <a:cubicBezTo>
                  <a:pt x="341290" y="603292"/>
                  <a:pt x="682580" y="80625"/>
                  <a:pt x="1262129" y="5498"/>
                </a:cubicBezTo>
                <a:cubicBezTo>
                  <a:pt x="1841678" y="-69629"/>
                  <a:pt x="2674513" y="649442"/>
                  <a:pt x="3477296" y="675200"/>
                </a:cubicBezTo>
                <a:cubicBezTo>
                  <a:pt x="4280079" y="700958"/>
                  <a:pt x="5179453" y="430501"/>
                  <a:pt x="6078828" y="16004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629178" y="5750126"/>
            <a:ext cx="244698" cy="2575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881184" y="4913939"/>
            <a:ext cx="244698" cy="2575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708006" y="4785151"/>
            <a:ext cx="244698" cy="2575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643060" y="4480954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060" y="4480954"/>
                <a:ext cx="37459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CC1169B6-E0FF-412E-AD5D-036E7A69F267}"/>
                  </a:ext>
                </a:extLst>
              </p:cNvPr>
              <p:cNvSpPr txBox="1"/>
              <p:nvPr/>
            </p:nvSpPr>
            <p:spPr>
              <a:xfrm>
                <a:off x="983274" y="4457953"/>
                <a:ext cx="1291807" cy="5847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C1169B6-E0FF-412E-AD5D-036E7A69F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74" y="4457953"/>
                <a:ext cx="1291807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831293" y="4508492"/>
                <a:ext cx="429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293" y="4508492"/>
                <a:ext cx="4299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352721" y="5337475"/>
                <a:ext cx="15463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721" y="5337475"/>
                <a:ext cx="1546321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3158DAF1-9834-4ED7-BB5D-80F188EF1175}"/>
                  </a:ext>
                </a:extLst>
              </p:cNvPr>
              <p:cNvSpPr txBox="1"/>
              <p:nvPr/>
            </p:nvSpPr>
            <p:spPr>
              <a:xfrm>
                <a:off x="1221959" y="5975214"/>
                <a:ext cx="325465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𝒔𝒕𝒂𝒓𝒕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158DAF1-9834-4ED7-BB5D-80F188EF1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959" y="5975214"/>
                <a:ext cx="325465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852" r="-18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0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A9C42AE2-D88B-48DE-AEF3-74CB11510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PROOF 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20876F01-DDC0-4B38-968B-26A84BBE3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Proof of lemma: </a:t>
            </a:r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xmlns="" id="{3F345045-5972-4E86-B61F-D097BCE15349}"/>
              </a:ext>
            </a:extLst>
          </p:cNvPr>
          <p:cNvGrpSpPr/>
          <p:nvPr/>
        </p:nvGrpSpPr>
        <p:grpSpPr>
          <a:xfrm>
            <a:off x="838200" y="2553324"/>
            <a:ext cx="4587664" cy="369332"/>
            <a:chOff x="5901042" y="5017985"/>
            <a:chExt cx="4587664" cy="369332"/>
          </a:xfrm>
        </p:grpSpPr>
        <p:sp>
          <p:nvSpPr>
            <p:cNvPr id="10" name="אליפסה 9">
              <a:extLst>
                <a:ext uri="{FF2B5EF4-FFF2-40B4-BE49-F238E27FC236}">
                  <a16:creationId xmlns:a16="http://schemas.microsoft.com/office/drawing/2014/main" xmlns="" id="{E98D8E16-E528-4CBF-94DE-DF5B97766CEC}"/>
                </a:ext>
              </a:extLst>
            </p:cNvPr>
            <p:cNvSpPr/>
            <p:nvPr/>
          </p:nvSpPr>
          <p:spPr>
            <a:xfrm>
              <a:off x="5901042" y="5088402"/>
              <a:ext cx="228600" cy="239059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xmlns="" id="{9C9BDCEF-39E4-46FC-A1E3-27684A9AF5A9}"/>
                    </a:ext>
                  </a:extLst>
                </p:cNvPr>
                <p:cNvSpPr txBox="1"/>
                <p:nvPr/>
              </p:nvSpPr>
              <p:spPr>
                <a:xfrm>
                  <a:off x="6210299" y="5017985"/>
                  <a:ext cx="4278407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dirty="0"/>
                    <a:t>node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</m:oMath>
                  </a14:m>
                  <a:r>
                    <a:rPr lang="en-US" dirty="0"/>
                    <a:t> frontier and with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a14:m>
                  <a:r>
                    <a:rPr lang="en-US" dirty="0"/>
                    <a:t> </a:t>
                  </a:r>
                  <a:endParaRPr lang="he-IL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C9BDCEF-39E4-46FC-A1E3-27684A9AF5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0299" y="5017985"/>
                  <a:ext cx="4278407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140" t="-10000" b="-26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6CDFE973-83FD-4E54-AD71-6E3C42B58A4B}"/>
                  </a:ext>
                </a:extLst>
              </p:cNvPr>
              <p:cNvSpPr txBox="1"/>
              <p:nvPr/>
            </p:nvSpPr>
            <p:spPr>
              <a:xfrm>
                <a:off x="1920688" y="5398358"/>
                <a:ext cx="732495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  <a:p>
                <a:r>
                  <a:rPr lang="en-US" sz="2400" dirty="0"/>
                  <a:t>→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→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𝑓𝑟𝑜𝑛𝑡𝑖𝑒𝑟</m:t>
                    </m:r>
                  </m:oMath>
                </a14:m>
                <a:endParaRPr lang="he-IL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CDFE973-83FD-4E54-AD71-6E3C42B58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688" y="5398358"/>
                <a:ext cx="7324954" cy="738664"/>
              </a:xfrm>
              <a:prstGeom prst="rect">
                <a:avLst/>
              </a:prstGeom>
              <a:blipFill rotWithShape="0">
                <a:blip r:embed="rId3"/>
                <a:stretch>
                  <a:fillRect l="-2496" r="-250" b="-23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6311503" y="1682400"/>
            <a:ext cx="3407906" cy="3243579"/>
            <a:chOff x="6311503" y="1682400"/>
            <a:chExt cx="3407906" cy="3243579"/>
          </a:xfrm>
        </p:grpSpPr>
        <p:grpSp>
          <p:nvGrpSpPr>
            <p:cNvPr id="20" name="קבוצה 19">
              <a:extLst>
                <a:ext uri="{FF2B5EF4-FFF2-40B4-BE49-F238E27FC236}">
                  <a16:creationId xmlns:a16="http://schemas.microsoft.com/office/drawing/2014/main" xmlns="" id="{B635C1FD-7E97-4FC5-BA02-D31EEE75893D}"/>
                </a:ext>
              </a:extLst>
            </p:cNvPr>
            <p:cNvGrpSpPr/>
            <p:nvPr/>
          </p:nvGrpSpPr>
          <p:grpSpPr>
            <a:xfrm>
              <a:off x="6311503" y="1682400"/>
              <a:ext cx="3407906" cy="2892335"/>
              <a:chOff x="4473413" y="1828837"/>
              <a:chExt cx="3407906" cy="2892335"/>
            </a:xfrm>
          </p:grpSpPr>
          <p:grpSp>
            <p:nvGrpSpPr>
              <p:cNvPr id="18" name="קבוצה 17">
                <a:extLst>
                  <a:ext uri="{FF2B5EF4-FFF2-40B4-BE49-F238E27FC236}">
                    <a16:creationId xmlns:a16="http://schemas.microsoft.com/office/drawing/2014/main" xmlns="" id="{52738FCE-DCD2-491B-8454-6C77F9740185}"/>
                  </a:ext>
                </a:extLst>
              </p:cNvPr>
              <p:cNvGrpSpPr/>
              <p:nvPr/>
            </p:nvGrpSpPr>
            <p:grpSpPr>
              <a:xfrm>
                <a:off x="4473413" y="2252948"/>
                <a:ext cx="3397574" cy="2468224"/>
                <a:chOff x="4473413" y="2252948"/>
                <a:chExt cx="3397574" cy="2468224"/>
              </a:xfrm>
            </p:grpSpPr>
            <p:sp>
              <p:nvSpPr>
                <p:cNvPr id="5" name="אליפסה 4">
                  <a:extLst>
                    <a:ext uri="{FF2B5EF4-FFF2-40B4-BE49-F238E27FC236}">
                      <a16:creationId xmlns:a16="http://schemas.microsoft.com/office/drawing/2014/main" xmlns="" id="{44675AEE-BA39-4EA1-8B69-485C5282E292}"/>
                    </a:ext>
                  </a:extLst>
                </p:cNvPr>
                <p:cNvSpPr/>
                <p:nvPr/>
              </p:nvSpPr>
              <p:spPr>
                <a:xfrm>
                  <a:off x="7642387" y="2294347"/>
                  <a:ext cx="228600" cy="23905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grpSp>
              <p:nvGrpSpPr>
                <p:cNvPr id="17" name="קבוצה 16">
                  <a:extLst>
                    <a:ext uri="{FF2B5EF4-FFF2-40B4-BE49-F238E27FC236}">
                      <a16:creationId xmlns:a16="http://schemas.microsoft.com/office/drawing/2014/main" xmlns="" id="{C171D18C-30D2-4E68-8870-722B8BC2158D}"/>
                    </a:ext>
                  </a:extLst>
                </p:cNvPr>
                <p:cNvGrpSpPr/>
                <p:nvPr/>
              </p:nvGrpSpPr>
              <p:grpSpPr>
                <a:xfrm>
                  <a:off x="4473413" y="2252948"/>
                  <a:ext cx="3245174" cy="2468224"/>
                  <a:chOff x="479661" y="3843676"/>
                  <a:chExt cx="3245174" cy="2468224"/>
                </a:xfrm>
              </p:grpSpPr>
              <p:sp>
                <p:nvSpPr>
                  <p:cNvPr id="4" name="צורה חופשית: צורה 3">
                    <a:extLst>
                      <a:ext uri="{FF2B5EF4-FFF2-40B4-BE49-F238E27FC236}">
                        <a16:creationId xmlns:a16="http://schemas.microsoft.com/office/drawing/2014/main" xmlns="" id="{5FA940A9-0FC5-4F5F-AA1F-5D6E5258A711}"/>
                      </a:ext>
                    </a:extLst>
                  </p:cNvPr>
                  <p:cNvSpPr/>
                  <p:nvPr/>
                </p:nvSpPr>
                <p:spPr>
                  <a:xfrm>
                    <a:off x="968683" y="4004605"/>
                    <a:ext cx="2756152" cy="2167595"/>
                  </a:xfrm>
                  <a:custGeom>
                    <a:avLst/>
                    <a:gdLst>
                      <a:gd name="connsiteX0" fmla="*/ 26399 w 2756152"/>
                      <a:gd name="connsiteY0" fmla="*/ 2167595 h 2167595"/>
                      <a:gd name="connsiteX1" fmla="*/ 254999 w 2756152"/>
                      <a:gd name="connsiteY1" fmla="*/ 1051489 h 2167595"/>
                      <a:gd name="connsiteX2" fmla="*/ 1868646 w 2756152"/>
                      <a:gd name="connsiteY2" fmla="*/ 1306983 h 2167595"/>
                      <a:gd name="connsiteX3" fmla="*/ 1976223 w 2756152"/>
                      <a:gd name="connsiteY3" fmla="*/ 204324 h 2167595"/>
                      <a:gd name="connsiteX4" fmla="*/ 2756152 w 2756152"/>
                      <a:gd name="connsiteY4" fmla="*/ 16066 h 2167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56152" h="2167595">
                        <a:moveTo>
                          <a:pt x="26399" y="2167595"/>
                        </a:moveTo>
                        <a:cubicBezTo>
                          <a:pt x="-12822" y="1681259"/>
                          <a:pt x="-52042" y="1194924"/>
                          <a:pt x="254999" y="1051489"/>
                        </a:cubicBezTo>
                        <a:cubicBezTo>
                          <a:pt x="562040" y="908054"/>
                          <a:pt x="1581775" y="1448177"/>
                          <a:pt x="1868646" y="1306983"/>
                        </a:cubicBezTo>
                        <a:cubicBezTo>
                          <a:pt x="2155517" y="1165789"/>
                          <a:pt x="1828305" y="419477"/>
                          <a:pt x="1976223" y="204324"/>
                        </a:cubicBezTo>
                        <a:cubicBezTo>
                          <a:pt x="2124141" y="-10829"/>
                          <a:pt x="2520829" y="-19793"/>
                          <a:pt x="2756152" y="16066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/>
                  </a:p>
                </p:txBody>
              </p:sp>
              <p:sp>
                <p:nvSpPr>
                  <p:cNvPr id="6" name="אליפסה 5">
                    <a:extLst>
                      <a:ext uri="{FF2B5EF4-FFF2-40B4-BE49-F238E27FC236}">
                        <a16:creationId xmlns:a16="http://schemas.microsoft.com/office/drawing/2014/main" xmlns="" id="{C2598D21-960B-4319-8C9D-3F99646B8E93}"/>
                      </a:ext>
                    </a:extLst>
                  </p:cNvPr>
                  <p:cNvSpPr/>
                  <p:nvPr/>
                </p:nvSpPr>
                <p:spPr>
                  <a:xfrm>
                    <a:off x="1382806" y="4908441"/>
                    <a:ext cx="228600" cy="23905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/>
                  </a:p>
                </p:txBody>
              </p:sp>
              <p:sp>
                <p:nvSpPr>
                  <p:cNvPr id="7" name="אליפסה 6">
                    <a:extLst>
                      <a:ext uri="{FF2B5EF4-FFF2-40B4-BE49-F238E27FC236}">
                        <a16:creationId xmlns:a16="http://schemas.microsoft.com/office/drawing/2014/main" xmlns="" id="{7E18F23C-B44B-4B0B-9B5C-3B56C0CB68DE}"/>
                      </a:ext>
                    </a:extLst>
                  </p:cNvPr>
                  <p:cNvSpPr/>
                  <p:nvPr/>
                </p:nvSpPr>
                <p:spPr>
                  <a:xfrm>
                    <a:off x="866083" y="5125214"/>
                    <a:ext cx="228600" cy="239059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/>
                  </a:p>
                </p:txBody>
              </p:sp>
              <p:sp>
                <p:nvSpPr>
                  <p:cNvPr id="8" name="אליפסה 7">
                    <a:extLst>
                      <a:ext uri="{FF2B5EF4-FFF2-40B4-BE49-F238E27FC236}">
                        <a16:creationId xmlns:a16="http://schemas.microsoft.com/office/drawing/2014/main" xmlns="" id="{5CE42451-90FA-4C78-B44F-70090536D44A}"/>
                      </a:ext>
                    </a:extLst>
                  </p:cNvPr>
                  <p:cNvSpPr/>
                  <p:nvPr/>
                </p:nvSpPr>
                <p:spPr>
                  <a:xfrm>
                    <a:off x="816283" y="5600462"/>
                    <a:ext cx="228600" cy="239059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/>
                  </a:p>
                </p:txBody>
              </p:sp>
              <p:sp>
                <p:nvSpPr>
                  <p:cNvPr id="9" name="אליפסה 8">
                    <a:extLst>
                      <a:ext uri="{FF2B5EF4-FFF2-40B4-BE49-F238E27FC236}">
                        <a16:creationId xmlns:a16="http://schemas.microsoft.com/office/drawing/2014/main" xmlns="" id="{F5E5C78C-4399-4A31-9C71-5155D800926E}"/>
                      </a:ext>
                    </a:extLst>
                  </p:cNvPr>
                  <p:cNvSpPr/>
                  <p:nvPr/>
                </p:nvSpPr>
                <p:spPr>
                  <a:xfrm>
                    <a:off x="896965" y="6072841"/>
                    <a:ext cx="228600" cy="239059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xmlns="" id="{CC1169B6-E0FF-412E-AD5D-036E7A69F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9661" y="3843676"/>
                        <a:ext cx="1291807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1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CC1169B6-E0FF-412E-AD5D-036E7A69F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661" y="3843676"/>
                        <a:ext cx="1291807" cy="58477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xmlns="" id="{822F110F-3C49-462D-8127-DB2F0FA982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5118" y="4787153"/>
                        <a:ext cx="32546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1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822F110F-3C49-462D-8127-DB2F0FA982F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5118" y="4787153"/>
                        <a:ext cx="325465" cy="46166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r="-3962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xmlns="" id="{B9C0F336-0CFA-45F6-A181-1CAB51C673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94593" y="4442013"/>
                        <a:ext cx="32546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1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B9C0F336-0CFA-45F6-A181-1CAB51C6737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94593" y="4442013"/>
                        <a:ext cx="325465" cy="46166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r="-3207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xmlns="" id="{F6104650-828F-4A49-93C0-2C330817BAB0}"/>
                      </a:ext>
                    </a:extLst>
                  </p:cNvPr>
                  <p:cNvSpPr txBox="1"/>
                  <p:nvPr/>
                </p:nvSpPr>
                <p:spPr>
                  <a:xfrm>
                    <a:off x="7555854" y="1828837"/>
                    <a:ext cx="32546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6104650-828F-4A49-93C0-2C330817BA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5854" y="1828837"/>
                    <a:ext cx="32546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3208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="" id="{3158DAF1-9834-4ED7-BB5D-80F188EF1175}"/>
                    </a:ext>
                  </a:extLst>
                </p:cNvPr>
                <p:cNvSpPr txBox="1"/>
                <p:nvPr/>
              </p:nvSpPr>
              <p:spPr>
                <a:xfrm>
                  <a:off x="6322660" y="4464314"/>
                  <a:ext cx="325465" cy="46166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𝒔𝒕𝒂𝒓𝒕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158DAF1-9834-4ED7-BB5D-80F188EF1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660" y="4464314"/>
                  <a:ext cx="325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1852" r="-18888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8578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865A5944-A29E-4243-9126-10BC31BE9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CORROLARY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xmlns="" id="{31BA56B5-87FF-4F59-975B-DD5603BC12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Suppose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n, and suppose </a:t>
                </a:r>
                <a:r>
                  <a:rPr lang="en-US" dirty="0" smtClean="0"/>
                  <a:t>A* </a:t>
                </a:r>
                <a:r>
                  <a:rPr lang="en-US" dirty="0"/>
                  <a:t>has not terminated. Then</a:t>
                </a:r>
                <a:r>
                  <a:rPr lang="en-US" dirty="0" smtClean="0"/>
                  <a:t>, </a:t>
                </a:r>
                <a:r>
                  <a:rPr lang="en-US" dirty="0"/>
                  <a:t>for any optimal path </a:t>
                </a:r>
                <a:r>
                  <a:rPr lang="en-US" dirty="0" smtClean="0"/>
                  <a:t>P*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𝑠𝑡𝑎𝑟𝑡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𝑡𝑎𝑟𝑔𝑒𝑡</m:t>
                    </m:r>
                  </m:oMath>
                </a14:m>
                <a:r>
                  <a:rPr lang="en-US" dirty="0" smtClean="0"/>
                  <a:t>,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there </a:t>
                </a:r>
                <a:r>
                  <a:rPr lang="en-US" dirty="0"/>
                  <a:t>exist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𝑓𝑟𝑜𝑛𝑡𝑖𝑒𝑟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𝑠𝑡𝑎𝑟𝑡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Proof: </a:t>
                </a:r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1BA56B5-87FF-4F59-975B-DD5603BC1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2254658" y="3305137"/>
            <a:ext cx="3407906" cy="3243579"/>
            <a:chOff x="6311503" y="1682400"/>
            <a:chExt cx="3407906" cy="3243579"/>
          </a:xfrm>
        </p:grpSpPr>
        <p:grpSp>
          <p:nvGrpSpPr>
            <p:cNvPr id="5" name="קבוצה 19">
              <a:extLst>
                <a:ext uri="{FF2B5EF4-FFF2-40B4-BE49-F238E27FC236}">
                  <a16:creationId xmlns:a16="http://schemas.microsoft.com/office/drawing/2014/main" xmlns="" id="{B635C1FD-7E97-4FC5-BA02-D31EEE75893D}"/>
                </a:ext>
              </a:extLst>
            </p:cNvPr>
            <p:cNvGrpSpPr/>
            <p:nvPr/>
          </p:nvGrpSpPr>
          <p:grpSpPr>
            <a:xfrm>
              <a:off x="6311503" y="1682400"/>
              <a:ext cx="3407906" cy="2892335"/>
              <a:chOff x="4473413" y="1828837"/>
              <a:chExt cx="3407906" cy="2892335"/>
            </a:xfrm>
          </p:grpSpPr>
          <p:grpSp>
            <p:nvGrpSpPr>
              <p:cNvPr id="7" name="קבוצה 17">
                <a:extLst>
                  <a:ext uri="{FF2B5EF4-FFF2-40B4-BE49-F238E27FC236}">
                    <a16:creationId xmlns:a16="http://schemas.microsoft.com/office/drawing/2014/main" xmlns="" id="{52738FCE-DCD2-491B-8454-6C77F9740185}"/>
                  </a:ext>
                </a:extLst>
              </p:cNvPr>
              <p:cNvGrpSpPr/>
              <p:nvPr/>
            </p:nvGrpSpPr>
            <p:grpSpPr>
              <a:xfrm>
                <a:off x="4473413" y="2252948"/>
                <a:ext cx="3397574" cy="2468224"/>
                <a:chOff x="4473413" y="2252948"/>
                <a:chExt cx="3397574" cy="2468224"/>
              </a:xfrm>
            </p:grpSpPr>
            <p:sp>
              <p:nvSpPr>
                <p:cNvPr id="9" name="אליפסה 4">
                  <a:extLst>
                    <a:ext uri="{FF2B5EF4-FFF2-40B4-BE49-F238E27FC236}">
                      <a16:creationId xmlns:a16="http://schemas.microsoft.com/office/drawing/2014/main" xmlns="" id="{44675AEE-BA39-4EA1-8B69-485C5282E292}"/>
                    </a:ext>
                  </a:extLst>
                </p:cNvPr>
                <p:cNvSpPr/>
                <p:nvPr/>
              </p:nvSpPr>
              <p:spPr>
                <a:xfrm>
                  <a:off x="7642387" y="2294347"/>
                  <a:ext cx="228600" cy="23905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grpSp>
              <p:nvGrpSpPr>
                <p:cNvPr id="10" name="קבוצה 16">
                  <a:extLst>
                    <a:ext uri="{FF2B5EF4-FFF2-40B4-BE49-F238E27FC236}">
                      <a16:creationId xmlns:a16="http://schemas.microsoft.com/office/drawing/2014/main" xmlns="" id="{C171D18C-30D2-4E68-8870-722B8BC2158D}"/>
                    </a:ext>
                  </a:extLst>
                </p:cNvPr>
                <p:cNvGrpSpPr/>
                <p:nvPr/>
              </p:nvGrpSpPr>
              <p:grpSpPr>
                <a:xfrm>
                  <a:off x="4473413" y="2252948"/>
                  <a:ext cx="3245174" cy="2468224"/>
                  <a:chOff x="479661" y="3843676"/>
                  <a:chExt cx="3245174" cy="2468224"/>
                </a:xfrm>
              </p:grpSpPr>
              <p:sp>
                <p:nvSpPr>
                  <p:cNvPr id="11" name="צורה חופשית: צורה 3">
                    <a:extLst>
                      <a:ext uri="{FF2B5EF4-FFF2-40B4-BE49-F238E27FC236}">
                        <a16:creationId xmlns:a16="http://schemas.microsoft.com/office/drawing/2014/main" xmlns="" id="{5FA940A9-0FC5-4F5F-AA1F-5D6E5258A711}"/>
                      </a:ext>
                    </a:extLst>
                  </p:cNvPr>
                  <p:cNvSpPr/>
                  <p:nvPr/>
                </p:nvSpPr>
                <p:spPr>
                  <a:xfrm>
                    <a:off x="968683" y="4004605"/>
                    <a:ext cx="2756152" cy="2167595"/>
                  </a:xfrm>
                  <a:custGeom>
                    <a:avLst/>
                    <a:gdLst>
                      <a:gd name="connsiteX0" fmla="*/ 26399 w 2756152"/>
                      <a:gd name="connsiteY0" fmla="*/ 2167595 h 2167595"/>
                      <a:gd name="connsiteX1" fmla="*/ 254999 w 2756152"/>
                      <a:gd name="connsiteY1" fmla="*/ 1051489 h 2167595"/>
                      <a:gd name="connsiteX2" fmla="*/ 1868646 w 2756152"/>
                      <a:gd name="connsiteY2" fmla="*/ 1306983 h 2167595"/>
                      <a:gd name="connsiteX3" fmla="*/ 1976223 w 2756152"/>
                      <a:gd name="connsiteY3" fmla="*/ 204324 h 2167595"/>
                      <a:gd name="connsiteX4" fmla="*/ 2756152 w 2756152"/>
                      <a:gd name="connsiteY4" fmla="*/ 16066 h 2167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56152" h="2167595">
                        <a:moveTo>
                          <a:pt x="26399" y="2167595"/>
                        </a:moveTo>
                        <a:cubicBezTo>
                          <a:pt x="-12822" y="1681259"/>
                          <a:pt x="-52042" y="1194924"/>
                          <a:pt x="254999" y="1051489"/>
                        </a:cubicBezTo>
                        <a:cubicBezTo>
                          <a:pt x="562040" y="908054"/>
                          <a:pt x="1581775" y="1448177"/>
                          <a:pt x="1868646" y="1306983"/>
                        </a:cubicBezTo>
                        <a:cubicBezTo>
                          <a:pt x="2155517" y="1165789"/>
                          <a:pt x="1828305" y="419477"/>
                          <a:pt x="1976223" y="204324"/>
                        </a:cubicBezTo>
                        <a:cubicBezTo>
                          <a:pt x="2124141" y="-10829"/>
                          <a:pt x="2520829" y="-19793"/>
                          <a:pt x="2756152" y="16066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/>
                  </a:p>
                </p:txBody>
              </p:sp>
              <p:sp>
                <p:nvSpPr>
                  <p:cNvPr id="12" name="אליפסה 5">
                    <a:extLst>
                      <a:ext uri="{FF2B5EF4-FFF2-40B4-BE49-F238E27FC236}">
                        <a16:creationId xmlns:a16="http://schemas.microsoft.com/office/drawing/2014/main" xmlns="" id="{C2598D21-960B-4319-8C9D-3F99646B8E93}"/>
                      </a:ext>
                    </a:extLst>
                  </p:cNvPr>
                  <p:cNvSpPr/>
                  <p:nvPr/>
                </p:nvSpPr>
                <p:spPr>
                  <a:xfrm>
                    <a:off x="1382806" y="4908441"/>
                    <a:ext cx="228600" cy="23905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/>
                  </a:p>
                </p:txBody>
              </p:sp>
              <p:sp>
                <p:nvSpPr>
                  <p:cNvPr id="13" name="אליפסה 6">
                    <a:extLst>
                      <a:ext uri="{FF2B5EF4-FFF2-40B4-BE49-F238E27FC236}">
                        <a16:creationId xmlns:a16="http://schemas.microsoft.com/office/drawing/2014/main" xmlns="" id="{7E18F23C-B44B-4B0B-9B5C-3B56C0CB68DE}"/>
                      </a:ext>
                    </a:extLst>
                  </p:cNvPr>
                  <p:cNvSpPr/>
                  <p:nvPr/>
                </p:nvSpPr>
                <p:spPr>
                  <a:xfrm>
                    <a:off x="866083" y="5125214"/>
                    <a:ext cx="228600" cy="239059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/>
                  </a:p>
                </p:txBody>
              </p:sp>
              <p:sp>
                <p:nvSpPr>
                  <p:cNvPr id="14" name="אליפסה 7">
                    <a:extLst>
                      <a:ext uri="{FF2B5EF4-FFF2-40B4-BE49-F238E27FC236}">
                        <a16:creationId xmlns:a16="http://schemas.microsoft.com/office/drawing/2014/main" xmlns="" id="{5CE42451-90FA-4C78-B44F-70090536D44A}"/>
                      </a:ext>
                    </a:extLst>
                  </p:cNvPr>
                  <p:cNvSpPr/>
                  <p:nvPr/>
                </p:nvSpPr>
                <p:spPr>
                  <a:xfrm>
                    <a:off x="816283" y="5600462"/>
                    <a:ext cx="228600" cy="239059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/>
                  </a:p>
                </p:txBody>
              </p:sp>
              <p:sp>
                <p:nvSpPr>
                  <p:cNvPr id="15" name="אליפסה 8">
                    <a:extLst>
                      <a:ext uri="{FF2B5EF4-FFF2-40B4-BE49-F238E27FC236}">
                        <a16:creationId xmlns:a16="http://schemas.microsoft.com/office/drawing/2014/main" xmlns="" id="{F5E5C78C-4399-4A31-9C71-5155D800926E}"/>
                      </a:ext>
                    </a:extLst>
                  </p:cNvPr>
                  <p:cNvSpPr/>
                  <p:nvPr/>
                </p:nvSpPr>
                <p:spPr>
                  <a:xfrm>
                    <a:off x="896965" y="6072841"/>
                    <a:ext cx="228600" cy="239059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xmlns="" id="{CC1169B6-E0FF-412E-AD5D-036E7A69F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9661" y="3843676"/>
                        <a:ext cx="1291807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1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CC1169B6-E0FF-412E-AD5D-036E7A69F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661" y="3843676"/>
                        <a:ext cx="1291807" cy="58477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xmlns="" id="{822F110F-3C49-462D-8127-DB2F0FA982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5118" y="4787153"/>
                        <a:ext cx="32546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1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822F110F-3C49-462D-8127-DB2F0FA982F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5118" y="4787153"/>
                        <a:ext cx="325465" cy="46166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r="-3962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xmlns="" id="{B9C0F336-0CFA-45F6-A181-1CAB51C673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94593" y="4442013"/>
                        <a:ext cx="32546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1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B9C0F336-0CFA-45F6-A181-1CAB51C6737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94593" y="4442013"/>
                        <a:ext cx="325465" cy="46166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r="-3207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xmlns="" id="{F6104650-828F-4A49-93C0-2C330817BAB0}"/>
                      </a:ext>
                    </a:extLst>
                  </p:cNvPr>
                  <p:cNvSpPr txBox="1"/>
                  <p:nvPr/>
                </p:nvSpPr>
                <p:spPr>
                  <a:xfrm>
                    <a:off x="7555854" y="1828837"/>
                    <a:ext cx="32546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𝒕𝒂𝒓𝒈𝒆𝒕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F6104650-828F-4A49-93C0-2C330817BA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5854" y="1828837"/>
                    <a:ext cx="325465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3774" r="-186792" b="-98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xmlns="" id="{3158DAF1-9834-4ED7-BB5D-80F188EF1175}"/>
                    </a:ext>
                  </a:extLst>
                </p:cNvPr>
                <p:cNvSpPr txBox="1"/>
                <p:nvPr/>
              </p:nvSpPr>
              <p:spPr>
                <a:xfrm>
                  <a:off x="6322660" y="4464314"/>
                  <a:ext cx="325465" cy="46166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𝒔𝒕𝒂𝒓𝒕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158DAF1-9834-4ED7-BB5D-80F188EF1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660" y="4464314"/>
                  <a:ext cx="325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1852" r="-18888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75236" y="4824298"/>
                <a:ext cx="6239529" cy="1687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𝑠𝑡𝑎𝑟𝑡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236" y="4824298"/>
                <a:ext cx="6239529" cy="168783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74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A*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Theorem: </a:t>
                </a:r>
              </a:p>
              <a:p>
                <a:pPr marL="0" indent="0">
                  <a:buNone/>
                </a:pPr>
                <a:r>
                  <a:rPr lang="en-US" dirty="0"/>
                  <a:t>Suppose the admissibility assumption is satisfied,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guaranteed to find an optimal path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𝑠𝑡𝑎𝑟𝑡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𝑡𝑎𝑟𝑔𝑒𝑡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65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MAZES AND SHORTEST PATH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36" t="23333" r="39653" b="34799"/>
          <a:stretch/>
        </p:blipFill>
        <p:spPr>
          <a:xfrm>
            <a:off x="2094044" y="2126494"/>
            <a:ext cx="6191397" cy="31016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9279" y="6116320"/>
            <a:ext cx="769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http://www.redblobgames.com/pathfinding/a-star/introduction.html</a:t>
            </a:r>
          </a:p>
        </p:txBody>
      </p:sp>
    </p:spTree>
    <p:extLst>
      <p:ext uri="{BB962C8B-B14F-4D97-AF65-F5344CB8AC3E}">
        <p14:creationId xmlns:p14="http://schemas.microsoft.com/office/powerpoint/2010/main" val="21802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no termination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38200" y="1542059"/>
                <a:ext cx="3185487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r>
                  <a:rPr lang="en-US" dirty="0" smtClean="0"/>
                  <a:t> = minimum cost on the edges</a:t>
                </a:r>
              </a:p>
              <a:p>
                <a:r>
                  <a:rPr lang="en-US" dirty="0" smtClean="0"/>
                  <a:t>Assumptions:</a:t>
                </a: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 smtClean="0"/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finite degree</a:t>
                </a:r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42059"/>
                <a:ext cx="3185487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1724" t="-3046" r="-114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3392054" y="1827417"/>
            <a:ext cx="8510563" cy="3892445"/>
            <a:chOff x="2034862" y="3644721"/>
            <a:chExt cx="5891692" cy="2704564"/>
          </a:xfrm>
        </p:grpSpPr>
        <p:grpSp>
          <p:nvGrpSpPr>
            <p:cNvPr id="7" name="Group 6"/>
            <p:cNvGrpSpPr/>
            <p:nvPr/>
          </p:nvGrpSpPr>
          <p:grpSpPr>
            <a:xfrm>
              <a:off x="2034862" y="3644721"/>
              <a:ext cx="2889599" cy="2704564"/>
              <a:chOff x="2034862" y="3644721"/>
              <a:chExt cx="2889599" cy="2704564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034862" y="3644721"/>
                <a:ext cx="2859110" cy="270456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3335628" y="4881093"/>
                <a:ext cx="257577" cy="2318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/>
                  <p:cNvSpPr/>
                  <p:nvPr/>
                </p:nvSpPr>
                <p:spPr>
                  <a:xfrm>
                    <a:off x="3058696" y="4524105"/>
                    <a:ext cx="81144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" name="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8696" y="4524105"/>
                    <a:ext cx="811440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Freeform 7"/>
              <p:cNvSpPr/>
              <p:nvPr/>
            </p:nvSpPr>
            <p:spPr>
              <a:xfrm>
                <a:off x="3477296" y="5048518"/>
                <a:ext cx="334850" cy="1249251"/>
              </a:xfrm>
              <a:custGeom>
                <a:avLst/>
                <a:gdLst>
                  <a:gd name="connsiteX0" fmla="*/ 0 w 334850"/>
                  <a:gd name="connsiteY0" fmla="*/ 0 h 1249251"/>
                  <a:gd name="connsiteX1" fmla="*/ 309093 w 334850"/>
                  <a:gd name="connsiteY1" fmla="*/ 476519 h 1249251"/>
                  <a:gd name="connsiteX2" fmla="*/ 103031 w 334850"/>
                  <a:gd name="connsiteY2" fmla="*/ 1030310 h 1249251"/>
                  <a:gd name="connsiteX3" fmla="*/ 334850 w 334850"/>
                  <a:gd name="connsiteY3" fmla="*/ 1249251 h 124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4850" h="1249251">
                    <a:moveTo>
                      <a:pt x="0" y="0"/>
                    </a:moveTo>
                    <a:cubicBezTo>
                      <a:pt x="145960" y="152400"/>
                      <a:pt x="291921" y="304801"/>
                      <a:pt x="309093" y="476519"/>
                    </a:cubicBezTo>
                    <a:cubicBezTo>
                      <a:pt x="326265" y="648237"/>
                      <a:pt x="98738" y="901521"/>
                      <a:pt x="103031" y="1030310"/>
                    </a:cubicBezTo>
                    <a:cubicBezTo>
                      <a:pt x="107324" y="1159099"/>
                      <a:pt x="221087" y="1204175"/>
                      <a:pt x="334850" y="124925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3684673" y="5011357"/>
                    <a:ext cx="1239788" cy="37348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𝑠𝑡𝑎𝑟𝑡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𝑠𝑡𝑒𝑝𝑠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4673" y="5011357"/>
                    <a:ext cx="1239788" cy="373481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772977" y="3709354"/>
                  <a:ext cx="3153577" cy="3734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𝛿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e>
                            </m:d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𝑠𝑡𝑎𝑟𝑡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977" y="3709354"/>
                  <a:ext cx="3153577" cy="37348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17577" y="6089195"/>
                <a:ext cx="11385040" cy="376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(there </a:t>
                </a:r>
                <a:r>
                  <a:rPr lang="en-US" dirty="0"/>
                  <a:t>exist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𝑓𝑟𝑜𝑛𝑡𝑖𝑒𝑟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𝑠𝑡𝑎𝑟𝑡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→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/>
                      <m:t>→</m:t>
                    </m:r>
                  </m:oMath>
                </a14:m>
                <a:r>
                  <a:rPr lang="en-US" dirty="0" smtClean="0"/>
                  <a:t>no nodes outside the cycle can be expanded)</a:t>
                </a:r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77" y="6089195"/>
                <a:ext cx="11385040" cy="376065"/>
              </a:xfrm>
              <a:prstGeom prst="rect">
                <a:avLst/>
              </a:prstGeom>
              <a:blipFill rotWithShape="0">
                <a:blip r:embed="rId6"/>
                <a:stretch>
                  <a:fillRect l="-482"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419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Terminate at target without achieving minimum cost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That is,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𝑠𝑡𝑎𝑟𝑡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But </a:t>
                </a:r>
                <a:r>
                  <a:rPr lang="en-US" dirty="0"/>
                  <a:t>there exist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𝑓𝑟𝑜𝑛𝑡𝑖𝑒𝑟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𝑡𝑎𝑟𝑡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→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𝑡𝑎𝑟𝑔𝑒𝑡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Contradiction!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66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69F495AA-8F6B-41F0-91B3-47BFDE25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A*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xmlns="" id="{B0516786-D883-4942-8592-AAADAE167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 smtClean="0"/>
                  <a:t>The consistency assumption: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any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Theorem: </a:t>
                </a:r>
              </a:p>
              <a:p>
                <a:pPr marL="0" indent="0">
                  <a:buNone/>
                </a:pPr>
                <a:r>
                  <a:rPr lang="en-US" dirty="0"/>
                  <a:t>suppose the consistency assumption is satisfied, and suppose that we got out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of the frontier. Then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he-IL" dirty="0"/>
              </a:p>
              <a:p>
                <a:pPr marL="0" indent="0">
                  <a:buNone/>
                </a:pPr>
                <a:endParaRPr lang="he-IL" dirty="0"/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0516786-D883-4942-8592-AAADAE167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858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9532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RUNNING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51722"/>
                <a:ext cx="10515600" cy="491645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/>
                  <a:t>Corollary: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consistency assumption → Time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𝑒𝑚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𝑑𝑘</m:t>
                        </m:r>
                      </m:sub>
                    </m:sSub>
                  </m:oMath>
                </a14:m>
                <a:r>
                  <a:rPr lang="en-US" dirty="0"/>
                  <a:t> - complexities of the </a:t>
                </a:r>
                <a:r>
                  <a:rPr lang="en-US" i="1" dirty="0"/>
                  <a:t>decrease-key </a:t>
                </a:r>
                <a:r>
                  <a:rPr lang="en-US" dirty="0"/>
                  <a:t>operation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𝑒𝑚</m:t>
                        </m:r>
                      </m:sub>
                    </m:sSub>
                  </m:oMath>
                </a14:m>
                <a:r>
                  <a:rPr lang="en-US" dirty="0"/>
                  <a:t> - complexities of the </a:t>
                </a:r>
                <a:r>
                  <a:rPr lang="en-US" i="1" dirty="0"/>
                  <a:t>extract-minimum</a:t>
                </a:r>
                <a:r>
                  <a:rPr lang="en-US" dirty="0"/>
                  <a:t> operation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Ο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51722"/>
                <a:ext cx="10515600" cy="4916455"/>
              </a:xfrm>
              <a:blipFill>
                <a:blip r:embed="rId2"/>
                <a:stretch>
                  <a:fillRect l="-870" b="-1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Content Placeholder 3"/>
          <p:cNvPicPr>
            <a:picLocks noChangeAspect="1"/>
          </p:cNvPicPr>
          <p:nvPr/>
        </p:nvPicPr>
        <p:blipFill rotWithShape="1">
          <a:blip r:embed="rId3"/>
          <a:srcRect l="4514" t="34745" r="5699" b="20626"/>
          <a:stretch/>
        </p:blipFill>
        <p:spPr>
          <a:xfrm>
            <a:off x="2279374" y="3941884"/>
            <a:ext cx="6745684" cy="189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7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A*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Let N be the number of nodes to the solution path</a:t>
                </a:r>
              </a:p>
              <a:p>
                <a:r>
                  <a:rPr lang="en-US" dirty="0" smtClean="0"/>
                  <a:t>Best performance: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 smtClean="0"/>
                  <a:t>Worst case: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 is the branching factor.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99160" y="3797552"/>
                <a:ext cx="9387840" cy="717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sz="3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" y="3797552"/>
                <a:ext cx="9387840" cy="7176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438400" y="5499761"/>
                <a:ext cx="27635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𝑛𝑜𝑑𝑒𝑠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𝑒𝑥𝑝𝑙𝑜𝑟𝑒𝑑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499761"/>
                <a:ext cx="2763520" cy="923330"/>
              </a:xfrm>
              <a:prstGeom prst="rect">
                <a:avLst/>
              </a:prstGeom>
              <a:blipFill rotWithShape="0">
                <a:blip r:embed="rId4"/>
                <a:stretch>
                  <a:fillRect r="-140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5303520" y="4584033"/>
            <a:ext cx="40640" cy="102428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346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Gasching(1979):</a:t>
                </a:r>
              </a:p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 smtClean="0"/>
                  <a:t>, then the worst case time complexity of A*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𝑒𝑟𝑟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then the worst case time complexity of A*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𝑒𝑟𝑟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𝑐𝑁</m:t>
                    </m:r>
                  </m:oMath>
                </a14:m>
                <a:r>
                  <a:rPr lang="en-US" dirty="0"/>
                  <a:t>, then the worst case time complexity of A* </a:t>
                </a:r>
                <a:r>
                  <a:rPr lang="en-US" dirty="0" smtClean="0"/>
                  <a:t>is exponential in the length of the solution path.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705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69F495AA-8F6B-41F0-91B3-47BFDE25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A*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xmlns="" id="{B0516786-D883-4942-8592-AAADAE167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Theorem: </a:t>
                </a:r>
              </a:p>
              <a:p>
                <a:pPr marL="0" indent="0">
                  <a:buNone/>
                </a:pPr>
                <a:r>
                  <a:rPr lang="en-US" dirty="0" smtClean="0"/>
                  <a:t>If an </a:t>
                </a:r>
                <a:r>
                  <a:rPr lang="en-US" dirty="0"/>
                  <a:t>admissible algorithm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no more informed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and suppose the consistency assumption is satisfied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 any node expanded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must also be expanded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he-IL" dirty="0"/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0516786-D883-4942-8592-AAADAE167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97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A4B1F491-A75C-495F-BFC9-923DC1B1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SUMMERY</a:t>
            </a:r>
            <a:endParaRPr lang="he-IL" dirty="0"/>
          </a:p>
        </p:txBody>
      </p:sp>
      <p:grpSp>
        <p:nvGrpSpPr>
          <p:cNvPr id="12" name="קבוצה 11">
            <a:extLst>
              <a:ext uri="{FF2B5EF4-FFF2-40B4-BE49-F238E27FC236}">
                <a16:creationId xmlns:a16="http://schemas.microsoft.com/office/drawing/2014/main" xmlns="" id="{C5DC31E7-22F9-4C80-B820-B03D593DEC37}"/>
              </a:ext>
            </a:extLst>
          </p:cNvPr>
          <p:cNvGrpSpPr/>
          <p:nvPr/>
        </p:nvGrpSpPr>
        <p:grpSpPr>
          <a:xfrm>
            <a:off x="1922929" y="2301943"/>
            <a:ext cx="8095130" cy="1592854"/>
            <a:chOff x="1922929" y="3126191"/>
            <a:chExt cx="8095130" cy="1592854"/>
          </a:xfrm>
        </p:grpSpPr>
        <p:grpSp>
          <p:nvGrpSpPr>
            <p:cNvPr id="11" name="קבוצה 10">
              <a:extLst>
                <a:ext uri="{FF2B5EF4-FFF2-40B4-BE49-F238E27FC236}">
                  <a16:creationId xmlns:a16="http://schemas.microsoft.com/office/drawing/2014/main" xmlns="" id="{1AB66A10-3A4C-44F2-AF66-FD29DD8A322E}"/>
                </a:ext>
              </a:extLst>
            </p:cNvPr>
            <p:cNvGrpSpPr/>
            <p:nvPr/>
          </p:nvGrpSpPr>
          <p:grpSpPr>
            <a:xfrm>
              <a:off x="1922929" y="3126191"/>
              <a:ext cx="8095130" cy="1592854"/>
              <a:chOff x="1801905" y="4719046"/>
              <a:chExt cx="8095130" cy="1592854"/>
            </a:xfrm>
          </p:grpSpPr>
          <p:sp>
            <p:nvSpPr>
              <p:cNvPr id="4" name="חץ: ימינה 3">
                <a:extLst>
                  <a:ext uri="{FF2B5EF4-FFF2-40B4-BE49-F238E27FC236}">
                    <a16:creationId xmlns:a16="http://schemas.microsoft.com/office/drawing/2014/main" xmlns="" id="{A0F2A879-9569-49E8-AA6B-544EB2A21D39}"/>
                  </a:ext>
                </a:extLst>
              </p:cNvPr>
              <p:cNvSpPr/>
              <p:nvPr/>
            </p:nvSpPr>
            <p:spPr>
              <a:xfrm>
                <a:off x="1801905" y="5365377"/>
                <a:ext cx="8095130" cy="457200"/>
              </a:xfrm>
              <a:prstGeom prst="rightArrow">
                <a:avLst>
                  <a:gd name="adj1" fmla="val 26471"/>
                  <a:gd name="adj2" fmla="val 126471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155B35D8-DB7E-4025-B5BE-8B961812342E}"/>
                  </a:ext>
                </a:extLst>
              </p:cNvPr>
              <p:cNvSpPr txBox="1"/>
              <p:nvPr/>
            </p:nvSpPr>
            <p:spPr>
              <a:xfrm>
                <a:off x="2252382" y="4719046"/>
                <a:ext cx="1116106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Dijkstra’s Algorithm</a:t>
                </a:r>
                <a:endParaRPr lang="he-IL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1CE0AACF-9D09-48EF-922B-62CBCEA32449}"/>
                  </a:ext>
                </a:extLst>
              </p:cNvPr>
              <p:cNvSpPr txBox="1"/>
              <p:nvPr/>
            </p:nvSpPr>
            <p:spPr>
              <a:xfrm>
                <a:off x="7624482" y="4719046"/>
                <a:ext cx="1129553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Best First Search</a:t>
                </a:r>
                <a:endParaRPr lang="he-IL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xmlns="" id="{6B52EA74-CCED-4543-A4A6-6CFD03555307}"/>
                      </a:ext>
                    </a:extLst>
                  </p:cNvPr>
                  <p:cNvSpPr txBox="1"/>
                  <p:nvPr/>
                </p:nvSpPr>
                <p:spPr>
                  <a:xfrm>
                    <a:off x="2252382" y="5936476"/>
                    <a:ext cx="1210235" cy="37542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6B52EA74-CCED-4543-A4A6-6CFD035553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2382" y="5936476"/>
                    <a:ext cx="1210235" cy="37542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xmlns="" id="{A5A14513-C0A6-4766-99B8-523B1402C5F5}"/>
                      </a:ext>
                    </a:extLst>
                  </p:cNvPr>
                  <p:cNvSpPr txBox="1"/>
                  <p:nvPr/>
                </p:nvSpPr>
                <p:spPr>
                  <a:xfrm>
                    <a:off x="7584140" y="5936476"/>
                    <a:ext cx="1210235" cy="37542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5A14513-C0A6-4766-99B8-523B1402C5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4140" y="5936476"/>
                    <a:ext cx="1210235" cy="37542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xmlns="" id="{445E6749-66AF-4C2C-AB59-561940599E2A}"/>
                      </a:ext>
                    </a:extLst>
                  </p:cNvPr>
                  <p:cNvSpPr txBox="1"/>
                  <p:nvPr/>
                </p:nvSpPr>
                <p:spPr>
                  <a:xfrm>
                    <a:off x="4764740" y="5936476"/>
                    <a:ext cx="1210235" cy="37542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45E6749-66AF-4C2C-AB59-561940599E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4740" y="5936476"/>
                    <a:ext cx="1210235" cy="37542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7B4E8225-7B77-4C86-AF72-58EB33323313}"/>
                </a:ext>
              </a:extLst>
            </p:cNvPr>
            <p:cNvSpPr txBox="1"/>
            <p:nvPr/>
          </p:nvSpPr>
          <p:spPr>
            <a:xfrm>
              <a:off x="4722719" y="3289291"/>
              <a:ext cx="153632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A* Algorithm</a:t>
              </a:r>
              <a:endParaRPr lang="he-IL" dirty="0"/>
            </a:p>
          </p:txBody>
        </p:sp>
      </p:grpSp>
      <p:sp>
        <p:nvSpPr>
          <p:cNvPr id="13" name="חץ: ימינה 3">
            <a:extLst>
              <a:ext uri="{FF2B5EF4-FFF2-40B4-BE49-F238E27FC236}">
                <a16:creationId xmlns:a16="http://schemas.microsoft.com/office/drawing/2014/main" xmlns="" id="{A0F2A879-9569-49E8-AA6B-544EB2A21D39}"/>
              </a:ext>
            </a:extLst>
          </p:cNvPr>
          <p:cNvSpPr/>
          <p:nvPr/>
        </p:nvSpPr>
        <p:spPr>
          <a:xfrm rot="10800000">
            <a:off x="1922929" y="5740457"/>
            <a:ext cx="8095130" cy="457200"/>
          </a:xfrm>
          <a:prstGeom prst="rightArrow">
            <a:avLst>
              <a:gd name="adj1" fmla="val 26471"/>
              <a:gd name="adj2" fmla="val 12647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5784391"/>
                <a:ext cx="7665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84391"/>
                <a:ext cx="7665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600" r="-88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88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6121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BFS and Dijkstra → find the shortest path. </a:t>
                </a:r>
              </a:p>
              <a:p>
                <a:r>
                  <a:rPr lang="en-US" dirty="0"/>
                  <a:t>Best First Search → NOT guaranteed to find the shortest path</a:t>
                </a:r>
              </a:p>
              <a:p>
                <a:r>
                  <a:rPr lang="en-US" dirty="0"/>
                  <a:t>A* → guaranteed to find the shortest path if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61215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0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finding </a:t>
            </a:r>
            <a:r>
              <a:rPr lang="en-US" dirty="0"/>
              <a:t>paths from or to </a:t>
            </a:r>
            <a:r>
              <a:rPr lang="en-US" i="1" dirty="0"/>
              <a:t>all</a:t>
            </a:r>
            <a:r>
              <a:rPr lang="en-US" dirty="0"/>
              <a:t> locations → </a:t>
            </a:r>
            <a:r>
              <a:rPr lang="en-US" dirty="0" smtClean="0"/>
              <a:t>BFS </a:t>
            </a:r>
            <a:r>
              <a:rPr lang="en-US" dirty="0"/>
              <a:t>or </a:t>
            </a:r>
            <a:r>
              <a:rPr lang="en-US" dirty="0" smtClean="0"/>
              <a:t>Dijkstra</a:t>
            </a:r>
            <a:endParaRPr lang="en-US" dirty="0"/>
          </a:p>
          <a:p>
            <a:pPr lvl="1"/>
            <a:r>
              <a:rPr lang="en-US" dirty="0" smtClean="0"/>
              <a:t>movement </a:t>
            </a:r>
            <a:r>
              <a:rPr lang="en-US" dirty="0"/>
              <a:t>costs are all the same </a:t>
            </a:r>
            <a:r>
              <a:rPr lang="en-US" dirty="0" smtClean="0"/>
              <a:t>→ BFS</a:t>
            </a:r>
          </a:p>
          <a:p>
            <a:pPr lvl="1"/>
            <a:r>
              <a:rPr lang="en-US" dirty="0" smtClean="0"/>
              <a:t>movement </a:t>
            </a:r>
            <a:r>
              <a:rPr lang="en-US" dirty="0"/>
              <a:t>costs vary → </a:t>
            </a:r>
            <a:r>
              <a:rPr lang="en-US" dirty="0" smtClean="0"/>
              <a:t>Dijkstra </a:t>
            </a:r>
          </a:p>
          <a:p>
            <a:r>
              <a:rPr lang="en-US" dirty="0" smtClean="0"/>
              <a:t>finding path to </a:t>
            </a:r>
            <a:r>
              <a:rPr lang="en-US" i="1" dirty="0" smtClean="0"/>
              <a:t>one</a:t>
            </a:r>
            <a:r>
              <a:rPr lang="en-US" dirty="0"/>
              <a:t> location → </a:t>
            </a:r>
            <a:r>
              <a:rPr lang="en-US" dirty="0" smtClean="0"/>
              <a:t>Best First Search or A*. </a:t>
            </a:r>
          </a:p>
          <a:p>
            <a:pPr lvl="1"/>
            <a:r>
              <a:rPr lang="en-US" dirty="0" smtClean="0"/>
              <a:t>Prefer A* in most cases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7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THE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b="1" dirty="0"/>
                  <a:t>Input:</a:t>
                </a:r>
                <a:r>
                  <a:rPr lang="en-US" altLang="en-US" dirty="0"/>
                  <a:t>  graph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en-US" dirty="0"/>
                  <a:t> nodes (location)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altLang="en-US" dirty="0"/>
                  <a:t> edges (connection), source and target nodes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/>
          <a:srcRect l="13280" t="26457" r="39552" b="31535"/>
          <a:stretch/>
        </p:blipFill>
        <p:spPr>
          <a:xfrm>
            <a:off x="2695362" y="2998968"/>
            <a:ext cx="6246214" cy="312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4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A66978B0-BC6C-487A-B1B3-3E4B4C4A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SUMMERY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D08AF1CB-EE7E-48EF-AECD-E31AB0685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Best </a:t>
            </a:r>
            <a:r>
              <a:rPr lang="en-US" dirty="0"/>
              <a:t>First Search typically runs faster than Dijkstra’s Algorithm but doesn’t produce optimal </a:t>
            </a:r>
            <a:r>
              <a:rPr lang="en-US" dirty="0" smtClean="0"/>
              <a:t>paths</a:t>
            </a:r>
            <a:endParaRPr lang="en-US" dirty="0"/>
          </a:p>
          <a:p>
            <a:r>
              <a:rPr lang="en-US" dirty="0"/>
              <a:t>A* is a good choice for most pathfinding </a:t>
            </a:r>
            <a:r>
              <a:rPr lang="en-US" dirty="0" smtClean="0"/>
              <a:t>needs!</a:t>
            </a:r>
            <a:endParaRPr lang="en-US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8485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896" y="1726255"/>
            <a:ext cx="5518392" cy="1325563"/>
          </a:xfrm>
        </p:spPr>
        <p:txBody>
          <a:bodyPr/>
          <a:lstStyle/>
          <a:p>
            <a:pPr algn="ctr"/>
            <a:r>
              <a:rPr lang="en-US" dirty="0"/>
              <a:t>THANKS!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9302" y="3305418"/>
            <a:ext cx="4045580" cy="185291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Shirel </a:t>
            </a:r>
            <a:r>
              <a:rPr lang="en-US" dirty="0" smtClean="0"/>
              <a:t>Attali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Algorithm </a:t>
            </a:r>
            <a:r>
              <a:rPr lang="en-US" dirty="0" smtClean="0"/>
              <a:t>developer</a:t>
            </a:r>
          </a:p>
          <a:p>
            <a:pPr marL="0" indent="0" algn="ctr">
              <a:buNone/>
            </a:pPr>
            <a:r>
              <a:rPr lang="en-US" dirty="0" smtClean="0"/>
              <a:t>attalishirel@gmail.com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7/2017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22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478" y="1295134"/>
            <a:ext cx="10515600" cy="1838955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altLang="en-US" b="1" dirty="0">
                <a:solidFill>
                  <a:srgbClr val="333333"/>
                </a:solidFill>
                <a:latin typeface="Source Sans Pro"/>
              </a:rPr>
              <a:t>Output:</a:t>
            </a:r>
            <a:r>
              <a:rPr lang="en-US" altLang="en-US" dirty="0">
                <a:solidFill>
                  <a:srgbClr val="333333"/>
                </a:solidFill>
                <a:latin typeface="Source Sans Pro"/>
              </a:rPr>
              <a:t> The path found by the search algorithm is made of graph nodes and edges</a:t>
            </a:r>
          </a:p>
          <a:p>
            <a:pPr algn="just">
              <a:lnSpc>
                <a:spcPct val="100000"/>
              </a:lnSpc>
            </a:pPr>
            <a:endParaRPr lang="en-US" altLang="en-US" dirty="0">
              <a:solidFill>
                <a:srgbClr val="333333"/>
              </a:solidFill>
              <a:latin typeface="Source Sans Pro"/>
            </a:endParaRP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/>
          <a:srcRect l="11891" t="14991" r="38120" b="37526"/>
          <a:stretch/>
        </p:blipFill>
        <p:spPr>
          <a:xfrm>
            <a:off x="2744525" y="2817764"/>
            <a:ext cx="6381862" cy="340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02669" y="2544043"/>
            <a:ext cx="10674980" cy="2300183"/>
            <a:chOff x="758510" y="3730669"/>
            <a:chExt cx="10674980" cy="23001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3280" t="26457" r="39552" b="31535"/>
            <a:stretch/>
          </p:blipFill>
          <p:spPr>
            <a:xfrm>
              <a:off x="758510" y="3730669"/>
              <a:ext cx="4591520" cy="2300183"/>
            </a:xfrm>
            <a:prstGeom prst="rect">
              <a:avLst/>
            </a:prstGeom>
          </p:spPr>
        </p:pic>
        <p:pic>
          <p:nvPicPr>
            <p:cNvPr id="6" name="Content Placeholder 3"/>
            <p:cNvPicPr>
              <a:picLocks noChangeAspect="1"/>
            </p:cNvPicPr>
            <p:nvPr/>
          </p:nvPicPr>
          <p:blipFill rotWithShape="1">
            <a:blip r:embed="rId3"/>
            <a:srcRect l="13154" t="26862" r="39473" b="31591"/>
            <a:stretch/>
          </p:blipFill>
          <p:spPr>
            <a:xfrm>
              <a:off x="6777728" y="3734009"/>
              <a:ext cx="4655762" cy="2296843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702669" y="798490"/>
            <a:ext cx="77907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latin typeface="+mj-lt"/>
                <a:ea typeface="+mj-ea"/>
                <a:cs typeface="+mj-cs"/>
              </a:rPr>
              <a:t>THE MATHEMATICAL APPROACH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3812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02669" y="2544043"/>
            <a:ext cx="10674980" cy="2300183"/>
            <a:chOff x="758510" y="3730669"/>
            <a:chExt cx="10674980" cy="23001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3280" t="26457" r="39552" b="31535"/>
            <a:stretch/>
          </p:blipFill>
          <p:spPr>
            <a:xfrm>
              <a:off x="758510" y="3730669"/>
              <a:ext cx="4591520" cy="2300183"/>
            </a:xfrm>
            <a:prstGeom prst="rect">
              <a:avLst/>
            </a:prstGeom>
          </p:spPr>
        </p:pic>
        <p:pic>
          <p:nvPicPr>
            <p:cNvPr id="6" name="Content Placeholder 3"/>
            <p:cNvPicPr>
              <a:picLocks noChangeAspect="1"/>
            </p:cNvPicPr>
            <p:nvPr/>
          </p:nvPicPr>
          <p:blipFill rotWithShape="1">
            <a:blip r:embed="rId3"/>
            <a:srcRect l="13154" t="26862" r="39473" b="31591"/>
            <a:stretch/>
          </p:blipFill>
          <p:spPr>
            <a:xfrm>
              <a:off x="6777728" y="3734009"/>
              <a:ext cx="4655762" cy="2296843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702669" y="798490"/>
            <a:ext cx="77907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latin typeface="+mj-lt"/>
                <a:ea typeface="+mj-ea"/>
                <a:cs typeface="+mj-cs"/>
              </a:rPr>
              <a:t>THE HEURISTIC APPROACH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4357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 FIRST SEARCH (BFS)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253" t="36006" r="39202" b="33997"/>
          <a:stretch/>
        </p:blipFill>
        <p:spPr>
          <a:xfrm>
            <a:off x="1008416" y="1807858"/>
            <a:ext cx="9418421" cy="327369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794993" y="2158315"/>
            <a:ext cx="2505874" cy="2413684"/>
            <a:chOff x="7866632" y="2674847"/>
            <a:chExt cx="2505874" cy="2413684"/>
          </a:xfrm>
        </p:grpSpPr>
        <p:sp>
          <p:nvSpPr>
            <p:cNvPr id="9" name="Oval 8"/>
            <p:cNvSpPr/>
            <p:nvPr/>
          </p:nvSpPr>
          <p:spPr>
            <a:xfrm>
              <a:off x="8642663" y="3395976"/>
              <a:ext cx="965444" cy="930879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404950" y="3187968"/>
              <a:ext cx="1444045" cy="138403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8157470" y="2943394"/>
              <a:ext cx="1935830" cy="186295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866632" y="2674847"/>
              <a:ext cx="2505874" cy="2413684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838004" y="3604151"/>
              <a:ext cx="572302" cy="556409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98901" y="5509647"/>
                <a:ext cx="41380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Running time: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01" y="5509647"/>
                <a:ext cx="4138047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20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31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 FIRST SEARCH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814" t="33920" r="52002" b="36009"/>
          <a:stretch/>
        </p:blipFill>
        <p:spPr>
          <a:xfrm>
            <a:off x="596564" y="1829447"/>
            <a:ext cx="6355566" cy="3038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387" t="45127" r="60781" b="35089"/>
          <a:stretch/>
        </p:blipFill>
        <p:spPr>
          <a:xfrm>
            <a:off x="6623587" y="4418495"/>
            <a:ext cx="5568413" cy="2149211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4"/>
          <a:srcRect l="14498" t="43028" r="38243" b="13398"/>
          <a:stretch/>
        </p:blipFill>
        <p:spPr>
          <a:xfrm>
            <a:off x="6623587" y="1788278"/>
            <a:ext cx="4885636" cy="253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2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10127</TotalTime>
  <Words>589</Words>
  <Application>Microsoft Office PowerPoint</Application>
  <PresentationFormat>Widescreen</PresentationFormat>
  <Paragraphs>199</Paragraphs>
  <Slides>41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Source Sans Pro</vt:lpstr>
      <vt:lpstr>Times New Roman</vt:lpstr>
      <vt:lpstr>Wingdings</vt:lpstr>
      <vt:lpstr>Office Theme</vt:lpstr>
      <vt:lpstr>MAZES AND SHORTEST PATH ALGORITHMS</vt:lpstr>
      <vt:lpstr>AGENGDA</vt:lpstr>
      <vt:lpstr>MAZES AND SHORTEST PATH</vt:lpstr>
      <vt:lpstr>REPRESENTING THE MAP</vt:lpstr>
      <vt:lpstr>PowerPoint Presentation</vt:lpstr>
      <vt:lpstr>PowerPoint Presentation</vt:lpstr>
      <vt:lpstr>PowerPoint Presentation</vt:lpstr>
      <vt:lpstr>BREADTH FIRST SEARCH (BFS)</vt:lpstr>
      <vt:lpstr>BREADTH FIRST SEARCH</vt:lpstr>
      <vt:lpstr>Early exit</vt:lpstr>
      <vt:lpstr>Movement costs</vt:lpstr>
      <vt:lpstr> DIJKSTRA’S ALGORITHM</vt:lpstr>
      <vt:lpstr>BFS vs DIJKSTRA</vt:lpstr>
      <vt:lpstr>HEURISTIC SEARCH</vt:lpstr>
      <vt:lpstr>HEURISTIC FUNCTION</vt:lpstr>
      <vt:lpstr>BEST FIRST SEARCH</vt:lpstr>
      <vt:lpstr>DIJKSTRA vs BEST FIRST SEARCH</vt:lpstr>
      <vt:lpstr>Dijkstra’s Algorithm</vt:lpstr>
      <vt:lpstr>PowerPoint Presentation</vt:lpstr>
      <vt:lpstr> Dijkstra’s Algorithm</vt:lpstr>
      <vt:lpstr>THE A* ALGORITHM –  COMBINE THE BEST OF BOTH</vt:lpstr>
      <vt:lpstr>A* ALGORITHM</vt:lpstr>
      <vt:lpstr>A* ALGORITHM</vt:lpstr>
      <vt:lpstr>PERFORMANCE OF A*</vt:lpstr>
      <vt:lpstr>PERFORMANCE OF A*</vt:lpstr>
      <vt:lpstr>PROOF </vt:lpstr>
      <vt:lpstr>PROOF </vt:lpstr>
      <vt:lpstr>CORROLARY</vt:lpstr>
      <vt:lpstr>PERFORMANCE OF A*</vt:lpstr>
      <vt:lpstr>There is no termination</vt:lpstr>
      <vt:lpstr>Terminate at target without achieving minimum cost </vt:lpstr>
      <vt:lpstr>PERFORMANCE OF A*</vt:lpstr>
      <vt:lpstr>RUNNING TIME</vt:lpstr>
      <vt:lpstr>PERFORMANCE OF A*</vt:lpstr>
      <vt:lpstr>PowerPoint Presentation</vt:lpstr>
      <vt:lpstr>PERFORMANCE OF A*</vt:lpstr>
      <vt:lpstr>SUMMERY</vt:lpstr>
      <vt:lpstr>SUMMERY </vt:lpstr>
      <vt:lpstr>SUMMERY </vt:lpstr>
      <vt:lpstr>SUMMERY</vt:lpstr>
      <vt:lpstr>THANKS!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MAZES  AND SHORTEST PATH ALGORITHMS</dc:title>
  <dc:creator>Shirel Attali</dc:creator>
  <cp:lastModifiedBy>Shirel Attali</cp:lastModifiedBy>
  <cp:revision>90</cp:revision>
  <dcterms:created xsi:type="dcterms:W3CDTF">2017-06-27T05:23:47Z</dcterms:created>
  <dcterms:modified xsi:type="dcterms:W3CDTF">2017-07-17T06:08:10Z</dcterms:modified>
</cp:coreProperties>
</file>